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58" r:id="rId6"/>
    <p:sldId id="259" r:id="rId7"/>
    <p:sldId id="260" r:id="rId8"/>
    <p:sldId id="261" r:id="rId9"/>
    <p:sldId id="268" r:id="rId10"/>
    <p:sldId id="273" r:id="rId11"/>
    <p:sldId id="262" r:id="rId12"/>
    <p:sldId id="263" r:id="rId13"/>
    <p:sldId id="264" r:id="rId14"/>
    <p:sldId id="265" r:id="rId15"/>
    <p:sldId id="266" r:id="rId16"/>
    <p:sldId id="267"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17"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2E1D9E-7AE7-4028-B1B8-C5DF350CF7DB}"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360066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27980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378195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
        <p:nvSpPr>
          <p:cNvPr id="7" name="TextBox 6"/>
          <p:cNvSpPr txBox="1"/>
          <p:nvPr userDrawn="1"/>
        </p:nvSpPr>
        <p:spPr>
          <a:xfrm>
            <a:off x="0" y="375047"/>
            <a:ext cx="9144000" cy="461665"/>
          </a:xfrm>
          <a:prstGeom prst="rect">
            <a:avLst/>
          </a:prstGeom>
          <a:noFill/>
        </p:spPr>
        <p:txBody>
          <a:bodyPr wrap="square" rtlCol="0">
            <a:spAutoFit/>
          </a:bodyPr>
          <a:lstStyle/>
          <a:p>
            <a:pPr algn="ctr"/>
            <a:r>
              <a:rPr lang="vi-VN" sz="2400" b="1">
                <a:solidFill>
                  <a:srgbClr val="00B050"/>
                </a:solidFill>
                <a:latin typeface="+mj-lt"/>
              </a:rPr>
              <a:t>Toán</a:t>
            </a:r>
          </a:p>
        </p:txBody>
      </p:sp>
      <p:sp>
        <p:nvSpPr>
          <p:cNvPr id="8" name="TextBox 7"/>
          <p:cNvSpPr txBox="1"/>
          <p:nvPr userDrawn="1"/>
        </p:nvSpPr>
        <p:spPr>
          <a:xfrm>
            <a:off x="0" y="-57001"/>
            <a:ext cx="9144000" cy="523220"/>
          </a:xfrm>
          <a:prstGeom prst="rect">
            <a:avLst/>
          </a:prstGeom>
          <a:noFill/>
        </p:spPr>
        <p:txBody>
          <a:bodyPr wrap="square" rtlCol="0">
            <a:spAutoFit/>
          </a:bodyPr>
          <a:lstStyle/>
          <a:p>
            <a:pPr algn="ctr"/>
            <a:r>
              <a:rPr lang="vi-VN" sz="2800">
                <a:latin typeface="+mj-lt"/>
              </a:rPr>
              <a:t>Thứ   tư,</a:t>
            </a:r>
            <a:r>
              <a:rPr lang="vi-VN" sz="2800" baseline="0">
                <a:latin typeface="+mj-lt"/>
              </a:rPr>
              <a:t>   ngày   10   tháng   03   năm    2021</a:t>
            </a:r>
            <a:endParaRPr lang="en-US" sz="2800">
              <a:latin typeface="+mj-lt"/>
            </a:endParaRPr>
          </a:p>
        </p:txBody>
      </p:sp>
      <p:sp>
        <p:nvSpPr>
          <p:cNvPr id="9" name="TextBox 8"/>
          <p:cNvSpPr txBox="1"/>
          <p:nvPr userDrawn="1"/>
        </p:nvSpPr>
        <p:spPr>
          <a:xfrm>
            <a:off x="0" y="745540"/>
            <a:ext cx="9144000" cy="523220"/>
          </a:xfrm>
          <a:prstGeom prst="rect">
            <a:avLst/>
          </a:prstGeom>
          <a:noFill/>
        </p:spPr>
        <p:txBody>
          <a:bodyPr wrap="square" rtlCol="0">
            <a:spAutoFit/>
          </a:bodyPr>
          <a:lstStyle/>
          <a:p>
            <a:pPr algn="ctr"/>
            <a:r>
              <a:rPr lang="vi-VN" sz="2800" b="1">
                <a:solidFill>
                  <a:srgbClr val="FF0000"/>
                </a:solidFill>
                <a:latin typeface="+mj-lt"/>
                <a:cs typeface="Arial" pitchFamily="34" charset="0"/>
              </a:rPr>
              <a:t>PHÉP</a:t>
            </a:r>
            <a:r>
              <a:rPr lang="vi-VN" sz="2800" b="1" baseline="0">
                <a:solidFill>
                  <a:srgbClr val="FF0000"/>
                </a:solidFill>
                <a:latin typeface="+mj-lt"/>
                <a:cs typeface="Arial" pitchFamily="34" charset="0"/>
              </a:rPr>
              <a:t> CỘNG PHÂN SỐ</a:t>
            </a:r>
            <a:endParaRPr lang="vi-VN" sz="2800" b="1">
              <a:solidFill>
                <a:srgbClr val="FF0000"/>
              </a:solidFill>
              <a:latin typeface="+mj-lt"/>
              <a:cs typeface="Arial" pitchFamily="34" charset="0"/>
            </a:endParaRPr>
          </a:p>
        </p:txBody>
      </p:sp>
    </p:spTree>
    <p:extLst>
      <p:ext uri="{BB962C8B-B14F-4D97-AF65-F5344CB8AC3E}">
        <p14:creationId xmlns:p14="http://schemas.microsoft.com/office/powerpoint/2010/main" val="405239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2E1D9E-7AE7-4028-B1B8-C5DF350CF7DB}"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8325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2E1D9E-7AE7-4028-B1B8-C5DF350CF7DB}"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242779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2E1D9E-7AE7-4028-B1B8-C5DF350CF7DB}"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24502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2E1D9E-7AE7-4028-B1B8-C5DF350CF7DB}"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62348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E1D9E-7AE7-4028-B1B8-C5DF350CF7DB}"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07295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20126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306617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E1D9E-7AE7-4028-B1B8-C5DF350CF7DB}" type="datetimeFigureOut">
              <a:rPr lang="en-US" smtClean="0"/>
              <a:t>12/18/2021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4A63B-9F92-4E8F-874E-1847295D5324}" type="slidenum">
              <a:rPr lang="en-US" smtClean="0"/>
              <a:t>‹#›</a:t>
            </a:fld>
            <a:endParaRPr lang="en-US"/>
          </a:p>
        </p:txBody>
      </p:sp>
    </p:spTree>
    <p:extLst>
      <p:ext uri="{BB962C8B-B14F-4D97-AF65-F5344CB8AC3E}">
        <p14:creationId xmlns:p14="http://schemas.microsoft.com/office/powerpoint/2010/main" val="3566700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40.png"/></Relationships>
</file>

<file path=ppt/slides/_rels/slide12.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10"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image" Target="../media/image48.png"/></Relationships>
</file>

<file path=ppt/slides/_rels/slide1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0.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5616" y="836712"/>
            <a:ext cx="7344816" cy="2736304"/>
          </a:xfrm>
        </p:spPr>
        <p:txBody>
          <a:bodyPr>
            <a:prstTxWarp prst="textWave1">
              <a:avLst/>
            </a:prstTxWarp>
            <a:normAutofit/>
          </a:bodyPr>
          <a:lstStyle/>
          <a:p>
            <a:r>
              <a:rPr lang="vi-VN" b="1">
                <a:solidFill>
                  <a:srgbClr val="FF0000"/>
                </a:solidFill>
                <a:effectLst>
                  <a:glow rad="101600">
                    <a:schemeClr val="accent6">
                      <a:satMod val="175000"/>
                      <a:alpha val="40000"/>
                    </a:schemeClr>
                  </a:glow>
                </a:effectLst>
              </a:rPr>
              <a:t>CHÀO </a:t>
            </a:r>
            <a:r>
              <a:rPr lang="en-US" b="1">
                <a:solidFill>
                  <a:srgbClr val="FF0000"/>
                </a:solidFill>
                <a:effectLst>
                  <a:glow rad="101600">
                    <a:schemeClr val="accent6">
                      <a:satMod val="175000"/>
                      <a:alpha val="40000"/>
                    </a:schemeClr>
                  </a:glow>
                </a:effectLst>
              </a:rPr>
              <a:t>MỪNG</a:t>
            </a:r>
            <a:r>
              <a:rPr lang="vi-VN" b="1">
                <a:solidFill>
                  <a:srgbClr val="FF0000"/>
                </a:solidFill>
                <a:effectLst>
                  <a:glow rad="101600">
                    <a:schemeClr val="accent6">
                      <a:satMod val="175000"/>
                      <a:alpha val="40000"/>
                    </a:schemeClr>
                  </a:glow>
                </a:effectLst>
              </a:rPr>
              <a:t> CÁC EM HỌC SINH !</a:t>
            </a:r>
            <a:endParaRPr lang="en-US" b="1">
              <a:solidFill>
                <a:srgbClr val="FF0000"/>
              </a:solidFill>
              <a:effectLst>
                <a:glow rad="101600">
                  <a:schemeClr val="accent6">
                    <a:satMod val="175000"/>
                    <a:alpha val="40000"/>
                  </a:schemeClr>
                </a:glow>
              </a:effectLst>
            </a:endParaRPr>
          </a:p>
        </p:txBody>
      </p:sp>
    </p:spTree>
    <p:extLst>
      <p:ext uri="{BB962C8B-B14F-4D97-AF65-F5344CB8AC3E}">
        <p14:creationId xmlns:p14="http://schemas.microsoft.com/office/powerpoint/2010/main" val="256052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1"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4"/>
                                        </p:tgtEl>
                                        <p:attrNameLst>
                                          <p:attrName>ppt_x</p:attrName>
                                          <p:attrName>ppt_y</p:attrName>
                                        </p:attrNameLst>
                                      </p:cBhvr>
                                    </p:animMotion>
                                    <p:animRot by="1500000">
                                      <p:cBhvr>
                                        <p:cTn id="14" dur="125" fill="hold">
                                          <p:stCondLst>
                                            <p:cond delay="0"/>
                                          </p:stCondLst>
                                        </p:cTn>
                                        <p:tgtEl>
                                          <p:spTgt spid="4"/>
                                        </p:tgtEl>
                                        <p:attrNameLst>
                                          <p:attrName>r</p:attrName>
                                        </p:attrNameLst>
                                      </p:cBhvr>
                                    </p:animRot>
                                    <p:animRot by="-1500000">
                                      <p:cBhvr>
                                        <p:cTn id="15" dur="125" fill="hold">
                                          <p:stCondLst>
                                            <p:cond delay="125"/>
                                          </p:stCondLst>
                                        </p:cTn>
                                        <p:tgtEl>
                                          <p:spTgt spid="4"/>
                                        </p:tgtEl>
                                        <p:attrNameLst>
                                          <p:attrName>r</p:attrName>
                                        </p:attrNameLst>
                                      </p:cBhvr>
                                    </p:animRot>
                                    <p:animRot by="-1500000">
                                      <p:cBhvr>
                                        <p:cTn id="16" dur="125" fill="hold">
                                          <p:stCondLst>
                                            <p:cond delay="250"/>
                                          </p:stCondLst>
                                        </p:cTn>
                                        <p:tgtEl>
                                          <p:spTgt spid="4"/>
                                        </p:tgtEl>
                                        <p:attrNameLst>
                                          <p:attrName>r</p:attrName>
                                        </p:attrNameLst>
                                      </p:cBhvr>
                                    </p:animRot>
                                    <p:animRot by="1500000">
                                      <p:cBhvr>
                                        <p:cTn id="17"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827584" y="2981531"/>
                <a:ext cx="1944216" cy="2103653"/>
              </a:xfrm>
              <a:prstGeom prst="rect">
                <a:avLst/>
              </a:prstGeom>
              <a:noFill/>
            </p:spPr>
            <p:txBody>
              <a:bodyPr wrap="square" rtlCol="0">
                <a:spAutoFit/>
              </a:bodyPr>
              <a:lstStyle/>
              <a:p>
                <a14:m>
                  <m:oMath xmlns:m="http://schemas.openxmlformats.org/officeDocument/2006/math">
                    <m:f>
                      <m:fPr>
                        <m:ctrlPr>
                          <a:rPr lang="en-US" sz="5400" b="1" i="1">
                            <a:latin typeface="Cambria Math"/>
                            <a:ea typeface="Cambria Math" pitchFamily="18" charset="0"/>
                          </a:rPr>
                        </m:ctrlPr>
                      </m:fPr>
                      <m:num>
                        <m:r>
                          <a:rPr lang="vi-VN" sz="5400" b="1" i="1">
                            <a:latin typeface="Cambria Math" panose="02040503050406030204" pitchFamily="18" charset="0"/>
                            <a:ea typeface="Cambria Math" pitchFamily="18" charset="0"/>
                          </a:rPr>
                          <m:t>𝟑</m:t>
                        </m:r>
                      </m:num>
                      <m:den>
                        <m:r>
                          <a:rPr lang="vi-VN" sz="5400" b="1" i="1">
                            <a:latin typeface="Cambria Math" panose="02040503050406030204" pitchFamily="18" charset="0"/>
                            <a:ea typeface="Cambria Math" pitchFamily="18" charset="0"/>
                          </a:rPr>
                          <m:t>𝟓</m:t>
                        </m:r>
                      </m:den>
                    </m:f>
                    <m:r>
                      <a:rPr lang="vi-VN" sz="5400" b="1" i="1">
                        <a:latin typeface="Cambria Math" pitchFamily="18" charset="0"/>
                        <a:ea typeface="Cambria Math" pitchFamily="18" charset="0"/>
                      </a:rPr>
                      <m:t> </m:t>
                    </m:r>
                  </m:oMath>
                </a14:m>
                <a:r>
                  <a:rPr lang="vi-VN" sz="5400" b="1">
                    <a:latin typeface="Cambria Math" pitchFamily="18" charset="0"/>
                    <a:ea typeface="Cambria Math" pitchFamily="18" charset="0"/>
                    <a:cs typeface="Times New Roman" pitchFamily="18" charset="0"/>
                  </a:rPr>
                  <a:t>+ </a:t>
                </a:r>
                <a14:m>
                  <m:oMath xmlns:m="http://schemas.openxmlformats.org/officeDocument/2006/math">
                    <m:f>
                      <m:fPr>
                        <m:ctrlPr>
                          <a:rPr lang="en-US" sz="5400" b="1" i="1">
                            <a:latin typeface="Cambria Math"/>
                            <a:ea typeface="Cambria Math" pitchFamily="18" charset="0"/>
                          </a:rPr>
                        </m:ctrlPr>
                      </m:fPr>
                      <m:num>
                        <m:r>
                          <a:rPr lang="vi-VN" sz="5400" b="1" i="1">
                            <a:latin typeface="Cambria Math" panose="02040503050406030204" pitchFamily="18" charset="0"/>
                            <a:ea typeface="Cambria Math" pitchFamily="18" charset="0"/>
                          </a:rPr>
                          <m:t>𝟕</m:t>
                        </m:r>
                      </m:num>
                      <m:den>
                        <m:r>
                          <a:rPr lang="vi-VN" sz="5400" b="1" i="1">
                            <a:latin typeface="Cambria Math" panose="02040503050406030204" pitchFamily="18" charset="0"/>
                            <a:ea typeface="Cambria Math" pitchFamily="18" charset="0"/>
                          </a:rPr>
                          <m:t>𝟓</m:t>
                        </m:r>
                      </m:den>
                    </m:f>
                  </m:oMath>
                </a14:m>
                <a:r>
                  <a:rPr lang="vi-VN" sz="5400" b="1">
                    <a:latin typeface="Cambria Math" pitchFamily="18" charset="0"/>
                    <a:ea typeface="Cambria Math" pitchFamily="18" charset="0"/>
                    <a:cs typeface="Times New Roman" pitchFamily="18" charset="0"/>
                  </a:rPr>
                  <a:t> </a:t>
                </a:r>
              </a:p>
              <a:p>
                <a:endParaRPr lang="en-US" sz="5400" b="1">
                  <a:latin typeface="Cambria Math" pitchFamily="18" charset="0"/>
                  <a:ea typeface="Cambria Math" pitchFamily="18" charset="0"/>
                  <a:cs typeface="Times New Roman"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827584" y="2981531"/>
                <a:ext cx="1944216" cy="210365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116753" y="2924944"/>
                <a:ext cx="2808312" cy="13644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4400" b="0" i="1" smtClean="0">
                          <a:latin typeface="Cambria Math" pitchFamily="18" charset="0"/>
                          <a:ea typeface="Cambria Math" pitchFamily="18" charset="0"/>
                        </a:rPr>
                        <m:t>= </m:t>
                      </m:r>
                      <m:f>
                        <m:fPr>
                          <m:ctrlPr>
                            <a:rPr lang="en-US" sz="4400" i="1">
                              <a:latin typeface="Cambria Math"/>
                              <a:ea typeface="Cambria Math" pitchFamily="18" charset="0"/>
                            </a:rPr>
                          </m:ctrlPr>
                        </m:fPr>
                        <m:num>
                          <m:r>
                            <a:rPr lang="vi-VN" sz="4400" i="1">
                              <a:latin typeface="Cambria Math" pitchFamily="18" charset="0"/>
                              <a:ea typeface="Cambria Math" pitchFamily="18" charset="0"/>
                            </a:rPr>
                            <m:t>3</m:t>
                          </m:r>
                          <m:r>
                            <a:rPr lang="vi-VN" sz="4400" b="0" i="1" smtClean="0">
                              <a:latin typeface="Cambria Math" panose="02040503050406030204" pitchFamily="18" charset="0"/>
                              <a:ea typeface="Cambria Math" pitchFamily="18" charset="0"/>
                            </a:rPr>
                            <m:t>+7</m:t>
                          </m:r>
                        </m:num>
                        <m:den>
                          <m:r>
                            <a:rPr lang="vi-VN" sz="4400" i="1">
                              <a:latin typeface="Cambria Math" panose="02040503050406030204" pitchFamily="18" charset="0"/>
                              <a:ea typeface="Cambria Math" pitchFamily="18" charset="0"/>
                            </a:rPr>
                            <m:t>5</m:t>
                          </m:r>
                        </m:den>
                      </m:f>
                      <m:r>
                        <a:rPr lang="vi-VN" sz="4400" i="1">
                          <a:latin typeface="Cambria Math" pitchFamily="18" charset="0"/>
                          <a:ea typeface="Cambria Math" pitchFamily="18" charset="0"/>
                        </a:rPr>
                        <m:t> </m:t>
                      </m:r>
                    </m:oMath>
                  </m:oMathPara>
                </a14:m>
                <a:endParaRPr lang="en-US" sz="4400">
                  <a:latin typeface="Cambria Math" pitchFamily="18" charset="0"/>
                  <a:ea typeface="Cambria Math" pitchFamily="18" charset="0"/>
                  <a:cs typeface="Times New Roman"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2116753" y="2924944"/>
                <a:ext cx="2808312" cy="136441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427984" y="2924944"/>
                <a:ext cx="1656184" cy="13644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4400" b="0" i="1" smtClean="0">
                          <a:latin typeface="Cambria Math" pitchFamily="18" charset="0"/>
                          <a:ea typeface="Cambria Math" pitchFamily="18" charset="0"/>
                        </a:rPr>
                        <m:t>= </m:t>
                      </m:r>
                      <m:f>
                        <m:fPr>
                          <m:ctrlPr>
                            <a:rPr lang="en-US" sz="4400" i="1">
                              <a:latin typeface="Cambria Math"/>
                              <a:ea typeface="Cambria Math" pitchFamily="18" charset="0"/>
                            </a:rPr>
                          </m:ctrlPr>
                        </m:fPr>
                        <m:num>
                          <m:r>
                            <a:rPr lang="vi-VN" sz="4400" i="1" smtClean="0">
                              <a:latin typeface="Cambria Math" pitchFamily="18" charset="0"/>
                              <a:ea typeface="Cambria Math" pitchFamily="18" charset="0"/>
                            </a:rPr>
                            <m:t>1</m:t>
                          </m:r>
                          <m:r>
                            <a:rPr lang="vi-VN" sz="4400" b="0" i="1" smtClean="0">
                              <a:latin typeface="Cambria Math" panose="02040503050406030204" pitchFamily="18" charset="0"/>
                              <a:ea typeface="Cambria Math" pitchFamily="18" charset="0"/>
                            </a:rPr>
                            <m:t>0</m:t>
                          </m:r>
                        </m:num>
                        <m:den>
                          <m:r>
                            <a:rPr lang="vi-VN" sz="4400" i="1">
                              <a:latin typeface="Cambria Math" panose="02040503050406030204" pitchFamily="18" charset="0"/>
                              <a:ea typeface="Cambria Math" pitchFamily="18" charset="0"/>
                            </a:rPr>
                            <m:t>5</m:t>
                          </m:r>
                        </m:den>
                      </m:f>
                      <m:r>
                        <a:rPr lang="vi-VN" sz="4400" i="1">
                          <a:latin typeface="Cambria Math" pitchFamily="18" charset="0"/>
                          <a:ea typeface="Cambria Math" pitchFamily="18" charset="0"/>
                        </a:rPr>
                        <m:t> </m:t>
                      </m:r>
                    </m:oMath>
                  </m:oMathPara>
                </a14:m>
                <a:endParaRPr lang="en-US" sz="4400">
                  <a:latin typeface="Cambria Math" pitchFamily="18" charset="0"/>
                  <a:ea typeface="Cambria Math" pitchFamily="18" charset="0"/>
                  <a:cs typeface="Times New Roman"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427984" y="2924944"/>
                <a:ext cx="1656184" cy="136441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652120" y="3284984"/>
                <a:ext cx="1656184" cy="7694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4400" b="0" i="1" smtClean="0">
                          <a:latin typeface="Cambria Math" pitchFamily="18" charset="0"/>
                          <a:ea typeface="Cambria Math" pitchFamily="18" charset="0"/>
                        </a:rPr>
                        <m:t>=2</m:t>
                      </m:r>
                    </m:oMath>
                  </m:oMathPara>
                </a14:m>
                <a:endParaRPr lang="en-US" sz="4400">
                  <a:latin typeface="Cambria Math" pitchFamily="18" charset="0"/>
                  <a:ea typeface="Cambria Math" pitchFamily="18" charset="0"/>
                  <a:cs typeface="Times New Roman"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652120" y="3284984"/>
                <a:ext cx="1656184" cy="769441"/>
              </a:xfrm>
              <a:prstGeom prst="rect">
                <a:avLst/>
              </a:prstGeom>
              <a:blipFill rotWithShape="1">
                <a:blip r:embed="rId5"/>
                <a:stretch>
                  <a:fillRect/>
                </a:stretch>
              </a:blipFill>
            </p:spPr>
            <p:txBody>
              <a:bodyPr/>
              <a:lstStyle/>
              <a:p>
                <a:r>
                  <a:rPr lang="en-US">
                    <a:noFill/>
                  </a:rPr>
                  <a:t> </a:t>
                </a:r>
              </a:p>
            </p:txBody>
          </p:sp>
        </mc:Fallback>
      </mc:AlternateContent>
      <p:sp>
        <p:nvSpPr>
          <p:cNvPr id="2" name="TextBox 1"/>
          <p:cNvSpPr txBox="1"/>
          <p:nvPr/>
        </p:nvSpPr>
        <p:spPr>
          <a:xfrm>
            <a:off x="827584" y="1844824"/>
            <a:ext cx="2376264" cy="646331"/>
          </a:xfrm>
          <a:prstGeom prst="rect">
            <a:avLst/>
          </a:prstGeom>
          <a:noFill/>
        </p:spPr>
        <p:txBody>
          <a:bodyPr wrap="square" rtlCol="0">
            <a:spAutoFit/>
          </a:bodyPr>
          <a:lstStyle/>
          <a:p>
            <a:r>
              <a:rPr lang="vi-VN" sz="3600" b="1" i="1">
                <a:solidFill>
                  <a:srgbClr val="0070C0"/>
                </a:solidFill>
                <a:latin typeface="+mj-lt"/>
              </a:rPr>
              <a:t>TÍNH</a:t>
            </a:r>
            <a:endParaRPr lang="en-US" sz="3600" b="1" i="1">
              <a:solidFill>
                <a:srgbClr val="0070C0"/>
              </a:solidFill>
              <a:latin typeface="+mj-lt"/>
            </a:endParaRPr>
          </a:p>
        </p:txBody>
      </p:sp>
    </p:spTree>
    <p:extLst>
      <p:ext uri="{BB962C8B-B14F-4D97-AF65-F5344CB8AC3E}">
        <p14:creationId xmlns:p14="http://schemas.microsoft.com/office/powerpoint/2010/main" val="381905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379413"/>
            <a:ext cx="8686800" cy="5327650"/>
          </a:xfrm>
        </p:spPr>
        <p:txBody>
          <a:bodyPr>
            <a:normAutofit/>
          </a:bodyPr>
          <a:lstStyle/>
          <a:p>
            <a:pPr marL="0" indent="0" algn="just">
              <a:buNone/>
            </a:pPr>
            <a:r>
              <a:rPr lang="en-US" sz="4400" b="1" smtClean="0">
                <a:solidFill>
                  <a:srgbClr val="FF0000"/>
                </a:solidFill>
                <a:latin typeface="Times New Roman" panose="02020603050405020304" pitchFamily="18" charset="0"/>
                <a:cs typeface="Times New Roman" panose="02020603050405020304" pitchFamily="18" charset="0"/>
              </a:rPr>
              <a:t>Bài 1</a:t>
            </a:r>
            <a:r>
              <a:rPr lang="vi-VN" sz="4400" b="1" smtClean="0">
                <a:solidFill>
                  <a:srgbClr val="FF0000"/>
                </a:solidFill>
                <a:latin typeface="Times New Roman" panose="02020603050405020304" pitchFamily="18" charset="0"/>
                <a:cs typeface="Times New Roman" panose="02020603050405020304" pitchFamily="18" charset="0"/>
              </a:rPr>
              <a:t>. </a:t>
            </a:r>
            <a:r>
              <a:rPr lang="en-US" sz="4400" b="1" smtClean="0">
                <a:solidFill>
                  <a:srgbClr val="00B050"/>
                </a:solidFill>
                <a:latin typeface="Times New Roman" panose="02020603050405020304" pitchFamily="18" charset="0"/>
                <a:cs typeface="Times New Roman" panose="02020603050405020304" pitchFamily="18" charset="0"/>
              </a:rPr>
              <a:t>Tính</a:t>
            </a:r>
            <a:endParaRPr lang="vi-VN" sz="4400" b="1" dirty="0">
              <a:solidFill>
                <a:srgbClr val="00B050"/>
              </a:solidFill>
              <a:latin typeface="Times New Roman" panose="02020603050405020304" pitchFamily="18" charset="0"/>
              <a:cs typeface="Times New Roman" panose="02020603050405020304" pitchFamily="18" charset="0"/>
            </a:endParaRPr>
          </a:p>
          <a:p>
            <a:pPr marL="0" indent="0" algn="just">
              <a:buNone/>
            </a:pPr>
            <a:endParaRPr lang="vi-VN" sz="4400" dirty="0">
              <a:latin typeface="Times New Roman" panose="02020603050405020304" pitchFamily="18" charset="0"/>
              <a:cs typeface="Times New Roman" panose="02020603050405020304" pitchFamily="18" charset="0"/>
            </a:endParaRPr>
          </a:p>
          <a:p>
            <a:pPr marL="0" indent="0" algn="just">
              <a:buNone/>
            </a:pPr>
            <a:endParaRPr lang="vi-VN" sz="4400" dirty="0">
              <a:latin typeface="Times New Roman" panose="02020603050405020304" pitchFamily="18" charset="0"/>
              <a:cs typeface="Times New Roman" panose="02020603050405020304" pitchFamily="18" charset="0"/>
            </a:endParaRPr>
          </a:p>
          <a:p>
            <a:pPr marL="0" indent="0" algn="just">
              <a:buNone/>
            </a:pPr>
            <a:endParaRPr lang="vi-VN" sz="4400" dirty="0">
              <a:latin typeface="Times New Roman" panose="02020603050405020304" pitchFamily="18" charset="0"/>
              <a:cs typeface="Times New Roman" panose="02020603050405020304" pitchFamily="18" charset="0"/>
            </a:endParaRPr>
          </a:p>
          <a:p>
            <a:pPr marL="0" indent="0" algn="just">
              <a:buNone/>
            </a:pPr>
            <a:endParaRPr lang="en-US" sz="4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TextBox 2"/>
              <p:cNvSpPr txBox="1"/>
              <p:nvPr/>
            </p:nvSpPr>
            <p:spPr>
              <a:xfrm>
                <a:off x="2269158" y="1268456"/>
                <a:ext cx="1728192" cy="1070358"/>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2+3</m:t>
                        </m:r>
                      </m:num>
                      <m:den>
                        <m:r>
                          <a:rPr lang="vi-VN" sz="4400" b="0" i="1" smtClean="0">
                            <a:latin typeface="Cambria Math"/>
                          </a:rPr>
                          <m:t>5</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2269158" y="1268456"/>
                <a:ext cx="1728192" cy="1070358"/>
              </a:xfrm>
              <a:prstGeom prst="rect">
                <a:avLst/>
              </a:prstGeom>
              <a:blipFill rotWithShape="1">
                <a:blip r:embed="rId2"/>
                <a:stretch>
                  <a:fillRect l="-14085" b="-1022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2421558" y="2276568"/>
                <a:ext cx="1728192" cy="1077218"/>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3+5</m:t>
                        </m:r>
                      </m:num>
                      <m:den>
                        <m:r>
                          <a:rPr lang="vi-VN" sz="4400" b="0" i="1" smtClean="0">
                            <a:latin typeface="Cambria Math"/>
                          </a:rPr>
                          <m:t>4</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2421558" y="2276568"/>
                <a:ext cx="1728192" cy="1077218"/>
              </a:xfrm>
              <a:prstGeom prst="rect">
                <a:avLst/>
              </a:prstGeom>
              <a:blipFill rotWithShape="1">
                <a:blip r:embed="rId3"/>
                <a:stretch>
                  <a:fillRect l="-14085" b="-1073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3565302" y="1266225"/>
                <a:ext cx="2232248" cy="1080424"/>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5</m:t>
                        </m:r>
                      </m:num>
                      <m:den>
                        <m:r>
                          <a:rPr lang="vi-VN" sz="4400" b="0" i="1" smtClean="0">
                            <a:latin typeface="Cambria Math"/>
                          </a:rPr>
                          <m:t>5</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3565302" y="1266225"/>
                <a:ext cx="2232248" cy="1080424"/>
              </a:xfrm>
              <a:prstGeom prst="rect">
                <a:avLst/>
              </a:prstGeom>
              <a:blipFill rotWithShape="1">
                <a:blip r:embed="rId4"/>
                <a:stretch>
                  <a:fillRect l="-11202" b="-1073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3861167" y="2306849"/>
                <a:ext cx="2088232" cy="1067152"/>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8</m:t>
                        </m:r>
                      </m:num>
                      <m:den>
                        <m:r>
                          <a:rPr lang="vi-VN" sz="4400" b="0" i="1" smtClean="0">
                            <a:latin typeface="Cambria Math"/>
                          </a:rPr>
                          <m:t>4</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3861167" y="2306849"/>
                <a:ext cx="2088232" cy="1067152"/>
              </a:xfrm>
              <a:prstGeom prst="rect">
                <a:avLst/>
              </a:prstGeom>
              <a:blipFill rotWithShape="1">
                <a:blip r:embed="rId5"/>
                <a:stretch>
                  <a:fillRect l="-11662" b="-10857"/>
                </a:stretch>
              </a:blipFill>
            </p:spPr>
            <p:txBody>
              <a:bodyPr/>
              <a:lstStyle/>
              <a:p>
                <a:r>
                  <a:rPr lang="en-US">
                    <a:noFill/>
                  </a:rPr>
                  <a:t> </a:t>
                </a:r>
              </a:p>
            </p:txBody>
          </p:sp>
        </mc:Fallback>
      </mc:AlternateContent>
      <p:sp>
        <p:nvSpPr>
          <p:cNvPr id="11" name="TextBox 10"/>
          <p:cNvSpPr txBox="1"/>
          <p:nvPr/>
        </p:nvSpPr>
        <p:spPr>
          <a:xfrm>
            <a:off x="4429398" y="1419163"/>
            <a:ext cx="2016224" cy="769441"/>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1</a:t>
            </a:r>
            <a:endParaRPr lang="en-US" sz="3600">
              <a:latin typeface="Times New Roman" panose="02020603050405020304" pitchFamily="18" charset="0"/>
              <a:cs typeface="Times New Roman" panose="02020603050405020304" pitchFamily="18" charset="0"/>
            </a:endParaRPr>
          </a:p>
        </p:txBody>
      </p:sp>
      <p:sp>
        <p:nvSpPr>
          <p:cNvPr id="12" name="TextBox 11"/>
          <p:cNvSpPr txBox="1"/>
          <p:nvPr/>
        </p:nvSpPr>
        <p:spPr>
          <a:xfrm>
            <a:off x="4712268" y="2420584"/>
            <a:ext cx="1935832" cy="769441"/>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2</a:t>
            </a:r>
            <a:endParaRPr lang="en-US" sz="44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3" name="TextBox 12"/>
              <p:cNvSpPr txBox="1"/>
              <p:nvPr/>
            </p:nvSpPr>
            <p:spPr>
              <a:xfrm>
                <a:off x="2413174" y="3356688"/>
                <a:ext cx="1728192" cy="1070358"/>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3+7</m:t>
                        </m:r>
                      </m:num>
                      <m:den>
                        <m:r>
                          <a:rPr lang="vi-VN" sz="4400" b="0" i="1" smtClean="0">
                            <a:latin typeface="Cambria Math"/>
                          </a:rPr>
                          <m:t>8</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13" name="TextBox 12"/>
              <p:cNvSpPr txBox="1">
                <a:spLocks noRot="1" noChangeAspect="1" noMove="1" noResize="1" noEditPoints="1" noAdjustHandles="1" noChangeArrowheads="1" noChangeShapeType="1" noTextEdit="1"/>
              </p:cNvSpPr>
              <p:nvPr/>
            </p:nvSpPr>
            <p:spPr>
              <a:xfrm>
                <a:off x="2413174" y="3356688"/>
                <a:ext cx="1728192" cy="1070358"/>
              </a:xfrm>
              <a:prstGeom prst="rect">
                <a:avLst/>
              </a:prstGeom>
              <a:blipFill rotWithShape="1">
                <a:blip r:embed="rId6"/>
                <a:stretch>
                  <a:fillRect l="-14488" b="-108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2845222" y="4436808"/>
                <a:ext cx="1728192" cy="1080424"/>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35+7</m:t>
                        </m:r>
                      </m:num>
                      <m:den>
                        <m:r>
                          <a:rPr lang="vi-VN" sz="4400" b="0" i="1" smtClean="0">
                            <a:latin typeface="Cambria Math"/>
                          </a:rPr>
                          <m:t>25</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14" name="TextBox 13"/>
              <p:cNvSpPr txBox="1">
                <a:spLocks noRot="1" noChangeAspect="1" noMove="1" noResize="1" noEditPoints="1" noAdjustHandles="1" noChangeArrowheads="1" noChangeShapeType="1" noTextEdit="1"/>
              </p:cNvSpPr>
              <p:nvPr/>
            </p:nvSpPr>
            <p:spPr>
              <a:xfrm>
                <a:off x="2845222" y="4436808"/>
                <a:ext cx="1728192" cy="1080424"/>
              </a:xfrm>
              <a:prstGeom prst="rect">
                <a:avLst/>
              </a:prstGeom>
              <a:blipFill rotWithShape="1">
                <a:blip r:embed="rId7"/>
                <a:stretch>
                  <a:fillRect l="-14488" b="-1073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3709318" y="3356688"/>
                <a:ext cx="1512168" cy="1070358"/>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10</m:t>
                        </m:r>
                      </m:num>
                      <m:den>
                        <m:r>
                          <a:rPr lang="vi-VN" sz="4400" b="0" i="1" smtClean="0">
                            <a:latin typeface="Cambria Math"/>
                          </a:rPr>
                          <m:t>8</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15" name="TextBox 14"/>
              <p:cNvSpPr txBox="1">
                <a:spLocks noRot="1" noChangeAspect="1" noMove="1" noResize="1" noEditPoints="1" noAdjustHandles="1" noChangeArrowheads="1" noChangeShapeType="1" noTextEdit="1"/>
              </p:cNvSpPr>
              <p:nvPr/>
            </p:nvSpPr>
            <p:spPr>
              <a:xfrm>
                <a:off x="3709318" y="3356688"/>
                <a:ext cx="1512168" cy="1070358"/>
              </a:xfrm>
              <a:prstGeom prst="rect">
                <a:avLst/>
              </a:prstGeom>
              <a:blipFill rotWithShape="1">
                <a:blip r:embed="rId8"/>
                <a:stretch>
                  <a:fillRect l="-16064" b="-108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4357390" y="4436808"/>
                <a:ext cx="1512168" cy="1070358"/>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42</m:t>
                        </m:r>
                      </m:num>
                      <m:den>
                        <m:r>
                          <a:rPr lang="vi-VN" sz="4400" b="0" i="1" smtClean="0">
                            <a:latin typeface="Cambria Math"/>
                          </a:rPr>
                          <m:t>25</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16" name="TextBox 15"/>
              <p:cNvSpPr txBox="1">
                <a:spLocks noRot="1" noChangeAspect="1" noMove="1" noResize="1" noEditPoints="1" noAdjustHandles="1" noChangeArrowheads="1" noChangeShapeType="1" noTextEdit="1"/>
              </p:cNvSpPr>
              <p:nvPr/>
            </p:nvSpPr>
            <p:spPr>
              <a:xfrm>
                <a:off x="4357390" y="4436808"/>
                <a:ext cx="1512168" cy="1070358"/>
              </a:xfrm>
              <a:prstGeom prst="rect">
                <a:avLst/>
              </a:prstGeom>
              <a:blipFill rotWithShape="1">
                <a:blip r:embed="rId9"/>
                <a:stretch>
                  <a:fillRect l="-16532" b="-108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4717430" y="3356688"/>
                <a:ext cx="1512168" cy="1062727"/>
              </a:xfrm>
              <a:prstGeom prst="rect">
                <a:avLst/>
              </a:prstGeom>
              <a:noFill/>
            </p:spPr>
            <p:txBody>
              <a:bodyPr wrap="square" rtlCol="0">
                <a:spAutoFit/>
              </a:bodyPr>
              <a:lstStyle/>
              <a:p>
                <a:r>
                  <a:rPr lang="vi-VN" sz="4400">
                    <a:latin typeface="Times New Roman" panose="02020603050405020304" pitchFamily="18" charset="0"/>
                    <a:cs typeface="Times New Roman" panose="02020603050405020304" pitchFamily="18" charset="0"/>
                  </a:rPr>
                  <a:t>= </a:t>
                </a:r>
                <a14:m>
                  <m:oMath xmlns:m="http://schemas.openxmlformats.org/officeDocument/2006/math">
                    <m:f>
                      <m:fPr>
                        <m:ctrlPr>
                          <a:rPr lang="vi-VN" sz="4400" i="1" smtClean="0">
                            <a:latin typeface="Cambria Math"/>
                          </a:rPr>
                        </m:ctrlPr>
                      </m:fPr>
                      <m:num>
                        <m:r>
                          <a:rPr lang="vi-VN" sz="4400" b="0" i="1" smtClean="0">
                            <a:latin typeface="Cambria Math"/>
                          </a:rPr>
                          <m:t>5</m:t>
                        </m:r>
                      </m:num>
                      <m:den>
                        <m:r>
                          <a:rPr lang="vi-VN" sz="4400" b="0" i="1" smtClean="0">
                            <a:latin typeface="Cambria Math"/>
                          </a:rPr>
                          <m:t>4</m:t>
                        </m:r>
                      </m:den>
                    </m:f>
                  </m:oMath>
                </a14:m>
                <a:endParaRPr lang="en-US" sz="4400">
                  <a:latin typeface="Times New Roman" panose="02020603050405020304" pitchFamily="18" charset="0"/>
                  <a:cs typeface="Times New Roman" panose="02020603050405020304" pitchFamily="18" charset="0"/>
                </a:endParaRPr>
              </a:p>
            </p:txBody>
          </p:sp>
        </mc:Choice>
        <mc:Fallback>
          <p:sp>
            <p:nvSpPr>
              <p:cNvPr id="17" name="TextBox 16"/>
              <p:cNvSpPr txBox="1">
                <a:spLocks noRot="1" noChangeAspect="1" noMove="1" noResize="1" noEditPoints="1" noAdjustHandles="1" noChangeArrowheads="1" noChangeShapeType="1" noTextEdit="1"/>
              </p:cNvSpPr>
              <p:nvPr/>
            </p:nvSpPr>
            <p:spPr>
              <a:xfrm>
                <a:off x="4717430" y="3356688"/>
                <a:ext cx="1512168" cy="1062727"/>
              </a:xfrm>
              <a:prstGeom prst="rect">
                <a:avLst/>
              </a:prstGeom>
              <a:blipFill rotWithShape="1">
                <a:blip r:embed="rId10"/>
                <a:stretch>
                  <a:fillRect l="-16532" b="-12644"/>
                </a:stretch>
              </a:blipFill>
            </p:spPr>
            <p:txBody>
              <a:bodyPr/>
              <a:lstStyle/>
              <a:p>
                <a:r>
                  <a:rPr lang="en-US">
                    <a:noFill/>
                  </a:rPr>
                  <a:t> </a:t>
                </a:r>
              </a:p>
            </p:txBody>
          </p:sp>
        </mc:Fallback>
      </mc:AlternateContent>
      <p:cxnSp>
        <p:nvCxnSpPr>
          <p:cNvPr id="19" name="Straight Connector 18"/>
          <p:cNvCxnSpPr/>
          <p:nvPr/>
        </p:nvCxnSpPr>
        <p:spPr>
          <a:xfrm>
            <a:off x="1570584" y="1010849"/>
            <a:ext cx="1152128"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mc:Choice xmlns:a14="http://schemas.microsoft.com/office/drawing/2010/main" Requires="a14">
          <p:sp>
            <p:nvSpPr>
              <p:cNvPr id="22" name="TextBox 21"/>
              <p:cNvSpPr txBox="1"/>
              <p:nvPr/>
            </p:nvSpPr>
            <p:spPr>
              <a:xfrm>
                <a:off x="791540" y="4416812"/>
                <a:ext cx="2471192" cy="102752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vi-VN" sz="320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35</m:t>
                          </m:r>
                        </m:num>
                        <m:den>
                          <m:r>
                            <a:rPr lang="en-US" sz="3200" b="0" i="1" smtClean="0">
                              <a:latin typeface="Cambria Math"/>
                              <a:cs typeface="Times New Roman" panose="02020603050405020304" pitchFamily="18" charset="0"/>
                            </a:rPr>
                            <m:t>25</m:t>
                          </m:r>
                        </m:den>
                      </m:f>
                      <m:r>
                        <a:rPr lang="en-US" sz="3200" b="0" i="1" smtClean="0">
                          <a:latin typeface="Cambria Math"/>
                          <a:cs typeface="Times New Roman" panose="02020603050405020304" pitchFamily="18" charset="0"/>
                        </a:rPr>
                        <m:t>+ </m:t>
                      </m:r>
                      <m:f>
                        <m:fPr>
                          <m:ctrlPr>
                            <a:rPr lang="en-US" sz="3200" b="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7</m:t>
                          </m:r>
                        </m:num>
                        <m:den>
                          <m:r>
                            <a:rPr lang="en-US" sz="3200" b="0" i="1" smtClean="0">
                              <a:latin typeface="Cambria Math"/>
                              <a:cs typeface="Times New Roman" panose="02020603050405020304" pitchFamily="18" charset="0"/>
                            </a:rPr>
                            <m:t>25</m:t>
                          </m:r>
                        </m:den>
                      </m:f>
                    </m:oMath>
                  </m:oMathPara>
                </a14:m>
                <a:endParaRPr lang="en-US" sz="3200">
                  <a:latin typeface="Times New Roman" panose="02020603050405020304" pitchFamily="18" charset="0"/>
                  <a:cs typeface="Times New Roman" panose="02020603050405020304" pitchFamily="18" charset="0"/>
                </a:endParaRPr>
              </a:p>
            </p:txBody>
          </p:sp>
        </mc:Choice>
        <mc:Fallback>
          <p:sp>
            <p:nvSpPr>
              <p:cNvPr id="22" name="TextBox 21"/>
              <p:cNvSpPr txBox="1">
                <a:spLocks noRot="1" noChangeAspect="1" noMove="1" noResize="1" noEditPoints="1" noAdjustHandles="1" noChangeArrowheads="1" noChangeShapeType="1" noTextEdit="1"/>
              </p:cNvSpPr>
              <p:nvPr/>
            </p:nvSpPr>
            <p:spPr>
              <a:xfrm>
                <a:off x="791540" y="4416812"/>
                <a:ext cx="2471192" cy="1027525"/>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 name="TextBox 22"/>
              <p:cNvSpPr txBox="1"/>
              <p:nvPr/>
            </p:nvSpPr>
            <p:spPr>
              <a:xfrm>
                <a:off x="586207" y="3310033"/>
                <a:ext cx="2471192" cy="102752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vi-VN" sz="320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3</m:t>
                          </m:r>
                        </m:num>
                        <m:den>
                          <m:r>
                            <a:rPr lang="en-US" sz="3200" b="0" i="1" smtClean="0">
                              <a:latin typeface="Cambria Math"/>
                              <a:cs typeface="Times New Roman" panose="02020603050405020304" pitchFamily="18" charset="0"/>
                            </a:rPr>
                            <m:t>8</m:t>
                          </m:r>
                        </m:den>
                      </m:f>
                      <m:r>
                        <a:rPr lang="en-US" sz="3200" b="0" i="1" smtClean="0">
                          <a:latin typeface="Cambria Math"/>
                          <a:cs typeface="Times New Roman" panose="02020603050405020304" pitchFamily="18" charset="0"/>
                        </a:rPr>
                        <m:t>+ </m:t>
                      </m:r>
                      <m:f>
                        <m:fPr>
                          <m:ctrlPr>
                            <a:rPr lang="en-US" sz="3200" b="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7</m:t>
                          </m:r>
                        </m:num>
                        <m:den>
                          <m:r>
                            <a:rPr lang="en-US" sz="3200" b="0" i="1" smtClean="0">
                              <a:latin typeface="Cambria Math"/>
                              <a:cs typeface="Times New Roman" panose="02020603050405020304" pitchFamily="18" charset="0"/>
                            </a:rPr>
                            <m:t>8</m:t>
                          </m:r>
                        </m:den>
                      </m:f>
                    </m:oMath>
                  </m:oMathPara>
                </a14:m>
                <a:endParaRPr lang="en-US" sz="3200">
                  <a:latin typeface="Times New Roman" panose="02020603050405020304" pitchFamily="18" charset="0"/>
                  <a:cs typeface="Times New Roman" panose="02020603050405020304" pitchFamily="18" charset="0"/>
                </a:endParaRPr>
              </a:p>
            </p:txBody>
          </p:sp>
        </mc:Choice>
        <mc:Fallback>
          <p:sp>
            <p:nvSpPr>
              <p:cNvPr id="23" name="TextBox 22"/>
              <p:cNvSpPr txBox="1">
                <a:spLocks noRot="1" noChangeAspect="1" noMove="1" noResize="1" noEditPoints="1" noAdjustHandles="1" noChangeArrowheads="1" noChangeShapeType="1" noTextEdit="1"/>
              </p:cNvSpPr>
              <p:nvPr/>
            </p:nvSpPr>
            <p:spPr>
              <a:xfrm>
                <a:off x="586207" y="3310033"/>
                <a:ext cx="2471192" cy="1027525"/>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Box 23"/>
              <p:cNvSpPr txBox="1"/>
              <p:nvPr/>
            </p:nvSpPr>
            <p:spPr>
              <a:xfrm>
                <a:off x="588898" y="2248435"/>
                <a:ext cx="2471192" cy="102752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vi-VN" sz="320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3</m:t>
                          </m:r>
                        </m:num>
                        <m:den>
                          <m:r>
                            <a:rPr lang="en-US" sz="3200" b="0" i="1" smtClean="0">
                              <a:latin typeface="Cambria Math"/>
                              <a:cs typeface="Times New Roman" panose="02020603050405020304" pitchFamily="18" charset="0"/>
                            </a:rPr>
                            <m:t>4</m:t>
                          </m:r>
                        </m:den>
                      </m:f>
                      <m:r>
                        <a:rPr lang="en-US" sz="3200" b="0" i="1" smtClean="0">
                          <a:latin typeface="Cambria Math"/>
                          <a:cs typeface="Times New Roman" panose="02020603050405020304" pitchFamily="18" charset="0"/>
                        </a:rPr>
                        <m:t>+ </m:t>
                      </m:r>
                      <m:f>
                        <m:fPr>
                          <m:ctrlPr>
                            <a:rPr lang="en-US" sz="3200" b="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5</m:t>
                          </m:r>
                        </m:num>
                        <m:den>
                          <m:r>
                            <a:rPr lang="en-US" sz="3200" b="0" i="1" smtClean="0">
                              <a:latin typeface="Cambria Math"/>
                              <a:cs typeface="Times New Roman" panose="02020603050405020304" pitchFamily="18" charset="0"/>
                            </a:rPr>
                            <m:t>4</m:t>
                          </m:r>
                        </m:den>
                      </m:f>
                    </m:oMath>
                  </m:oMathPara>
                </a14:m>
                <a:endParaRPr lang="en-US" sz="3200">
                  <a:latin typeface="Times New Roman" panose="02020603050405020304" pitchFamily="18" charset="0"/>
                  <a:cs typeface="Times New Roman" panose="02020603050405020304" pitchFamily="18" charset="0"/>
                </a:endParaRPr>
              </a:p>
            </p:txBody>
          </p:sp>
        </mc:Choice>
        <mc:Fallback>
          <p:sp>
            <p:nvSpPr>
              <p:cNvPr id="24" name="TextBox 23"/>
              <p:cNvSpPr txBox="1">
                <a:spLocks noRot="1" noChangeAspect="1" noMove="1" noResize="1" noEditPoints="1" noAdjustHandles="1" noChangeArrowheads="1" noChangeShapeType="1" noTextEdit="1"/>
              </p:cNvSpPr>
              <p:nvPr/>
            </p:nvSpPr>
            <p:spPr>
              <a:xfrm>
                <a:off x="588898" y="2248435"/>
                <a:ext cx="2471192" cy="1027525"/>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Box 24"/>
              <p:cNvSpPr txBox="1"/>
              <p:nvPr/>
            </p:nvSpPr>
            <p:spPr>
              <a:xfrm>
                <a:off x="539552" y="1207734"/>
                <a:ext cx="2471192" cy="102752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vi-VN" sz="320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2</m:t>
                          </m:r>
                        </m:num>
                        <m:den>
                          <m:r>
                            <a:rPr lang="en-US" sz="3200" b="0" i="1" smtClean="0">
                              <a:latin typeface="Cambria Math"/>
                              <a:cs typeface="Times New Roman" panose="02020603050405020304" pitchFamily="18" charset="0"/>
                            </a:rPr>
                            <m:t>5</m:t>
                          </m:r>
                        </m:den>
                      </m:f>
                      <m:r>
                        <a:rPr lang="en-US" sz="3200" b="0" i="1" smtClean="0">
                          <a:latin typeface="Cambria Math"/>
                          <a:cs typeface="Times New Roman" panose="02020603050405020304" pitchFamily="18" charset="0"/>
                        </a:rPr>
                        <m:t>+ </m:t>
                      </m:r>
                      <m:f>
                        <m:fPr>
                          <m:ctrlPr>
                            <a:rPr lang="en-US" sz="3200" b="0" i="1" smtClean="0">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3</m:t>
                          </m:r>
                        </m:num>
                        <m:den>
                          <m:r>
                            <a:rPr lang="en-US" sz="3200" b="0" i="1" smtClean="0">
                              <a:latin typeface="Cambria Math"/>
                              <a:cs typeface="Times New Roman" panose="02020603050405020304" pitchFamily="18" charset="0"/>
                            </a:rPr>
                            <m:t>5</m:t>
                          </m:r>
                        </m:den>
                      </m:f>
                    </m:oMath>
                  </m:oMathPara>
                </a14:m>
                <a:endParaRPr lang="en-US" sz="3200">
                  <a:latin typeface="Times New Roman" panose="02020603050405020304" pitchFamily="18" charset="0"/>
                  <a:cs typeface="Times New Roman" panose="02020603050405020304" pitchFamily="18" charset="0"/>
                </a:endParaRPr>
              </a:p>
            </p:txBody>
          </p:sp>
        </mc:Choice>
        <mc:Fallback>
          <p:sp>
            <p:nvSpPr>
              <p:cNvPr id="25" name="TextBox 24"/>
              <p:cNvSpPr txBox="1">
                <a:spLocks noRot="1" noChangeAspect="1" noMove="1" noResize="1" noEditPoints="1" noAdjustHandles="1" noChangeArrowheads="1" noChangeShapeType="1" noTextEdit="1"/>
              </p:cNvSpPr>
              <p:nvPr/>
            </p:nvSpPr>
            <p:spPr>
              <a:xfrm>
                <a:off x="539552" y="1207734"/>
                <a:ext cx="2471192" cy="1027525"/>
              </a:xfrm>
              <a:prstGeom prst="rect">
                <a:avLst/>
              </a:prstGeom>
              <a:blipFill rotWithShape="1">
                <a:blip r:embed="rId1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3101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ppt_w</p:attrName>
                                        </p:attrNameLst>
                                      </p:cBhvr>
                                      <p:tavLst>
                                        <p:tav tm="0">
                                          <p:val>
                                            <p:fltVal val="0"/>
                                          </p:val>
                                        </p:tav>
                                        <p:tav tm="100000">
                                          <p:val>
                                            <p:strVal val="#ppt_w"/>
                                          </p:val>
                                        </p:tav>
                                      </p:tavLst>
                                    </p:anim>
                                    <p:anim calcmode="lin" valueType="num">
                                      <p:cBhvr>
                                        <p:cTn id="25" dur="500" fill="hold"/>
                                        <p:tgtEl>
                                          <p:spTgt spid="24"/>
                                        </p:tgtEl>
                                        <p:attrNameLst>
                                          <p:attrName>ppt_h</p:attrName>
                                        </p:attrNameLst>
                                      </p:cBhvr>
                                      <p:tavLst>
                                        <p:tav tm="0">
                                          <p:val>
                                            <p:fltVal val="0"/>
                                          </p:val>
                                        </p:tav>
                                        <p:tav tm="100000">
                                          <p:val>
                                            <p:strVal val="#ppt_h"/>
                                          </p:val>
                                        </p:tav>
                                      </p:tavLst>
                                    </p:anim>
                                    <p:animEffect transition="in" filter="fade">
                                      <p:cBhvr>
                                        <p:cTn id="26" dur="500"/>
                                        <p:tgtEl>
                                          <p:spTgt spid="2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ppt_x"/>
                                          </p:val>
                                        </p:tav>
                                        <p:tav tm="100000">
                                          <p:val>
                                            <p:strVal val="#ppt_x"/>
                                          </p:val>
                                        </p:tav>
                                      </p:tavLst>
                                    </p:anim>
                                    <p:anim calcmode="lin" valueType="num">
                                      <p:cBhvr additive="base">
                                        <p:cTn id="3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arn(inVertic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wipe(down)">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inVertic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down)">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arn(inVertic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arn(inVertical)">
                                      <p:cBhvr>
                                        <p:cTn id="9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4" grpId="0"/>
      <p:bldP spid="7" grpId="0"/>
      <p:bldP spid="8" grpId="0"/>
      <p:bldP spid="11" grpId="0"/>
      <p:bldP spid="12" grpId="0"/>
      <p:bldP spid="13" grpId="0"/>
      <p:bldP spid="14" grpId="0"/>
      <p:bldP spid="15" grpId="0"/>
      <p:bldP spid="16" grpId="0"/>
      <p:bldP spid="17"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3023" y="245738"/>
            <a:ext cx="8697913" cy="5445125"/>
          </a:xfrm>
        </p:spPr>
        <p:txBody>
          <a:bodyPr>
            <a:normAutofit/>
          </a:bodyPr>
          <a:lstStyle/>
          <a:p>
            <a:pPr marL="0" indent="0">
              <a:buNone/>
            </a:pPr>
            <a:r>
              <a:rPr lang="en-US" sz="3000" b="1" i="1" smtClean="0">
                <a:solidFill>
                  <a:srgbClr val="FF0000"/>
                </a:solidFill>
                <a:latin typeface="+mj-lt"/>
              </a:rPr>
              <a:t>BÀI </a:t>
            </a:r>
            <a:r>
              <a:rPr lang="vi-VN" sz="3000" b="1" i="1" smtClean="0">
                <a:solidFill>
                  <a:srgbClr val="FF0000"/>
                </a:solidFill>
                <a:latin typeface="+mj-lt"/>
              </a:rPr>
              <a:t>2</a:t>
            </a:r>
            <a:r>
              <a:rPr lang="vi-VN" sz="3000" b="1" i="1">
                <a:solidFill>
                  <a:srgbClr val="FF0000"/>
                </a:solidFill>
                <a:latin typeface="+mj-lt"/>
              </a:rPr>
              <a:t>. </a:t>
            </a:r>
            <a:r>
              <a:rPr lang="vi-VN" sz="3000" b="1" i="1">
                <a:solidFill>
                  <a:srgbClr val="00B050"/>
                </a:solidFill>
                <a:latin typeface="+mj-lt"/>
              </a:rPr>
              <a:t>TÍNH CHẤT GIAO HOÁN</a:t>
            </a:r>
          </a:p>
          <a:p>
            <a:pPr marL="0" indent="0">
              <a:buNone/>
            </a:pPr>
            <a:r>
              <a:rPr lang="vi-VN" sz="3000" b="1">
                <a:solidFill>
                  <a:srgbClr val="0070C0"/>
                </a:solidFill>
                <a:latin typeface="+mj-lt"/>
              </a:rPr>
              <a:t>Viết tiếp vào chỗ chấm:</a:t>
            </a:r>
            <a:endParaRPr lang="vi-VN" sz="3000" b="1" i="1">
              <a:solidFill>
                <a:srgbClr val="FF0000"/>
              </a:solidFill>
              <a:latin typeface="+mj-lt"/>
            </a:endParaRPr>
          </a:p>
          <a:p>
            <a:pPr marL="0" indent="0">
              <a:buNone/>
            </a:pPr>
            <a:r>
              <a:rPr lang="vi-VN"/>
              <a:t>					</a:t>
            </a:r>
          </a:p>
          <a:p>
            <a:pPr marL="0" indent="0">
              <a:buNone/>
            </a:pPr>
            <a:endParaRPr lang="vi-VN" b="1" i="1">
              <a:solidFill>
                <a:srgbClr val="FF0000"/>
              </a:solidFill>
              <a:latin typeface="+mj-lt"/>
            </a:endParaRPr>
          </a:p>
          <a:p>
            <a:pPr marL="0" indent="0">
              <a:buNone/>
            </a:pPr>
            <a:endParaRPr lang="vi-VN" b="1" i="1">
              <a:solidFill>
                <a:srgbClr val="FF0000"/>
              </a:solidFill>
              <a:latin typeface="+mj-lt"/>
            </a:endParaRPr>
          </a:p>
          <a:p>
            <a:pPr marL="0" indent="0">
              <a:buNone/>
            </a:pPr>
            <a:endParaRPr lang="vi-VN" b="1" i="1">
              <a:solidFill>
                <a:srgbClr val="FF0000"/>
              </a:solidFill>
              <a:latin typeface="+mj-lt"/>
            </a:endParaRPr>
          </a:p>
          <a:p>
            <a:pPr marL="0" indent="0">
              <a:buNone/>
            </a:pPr>
            <a:endParaRPr lang="en-US">
              <a:latin typeface="+mj-lt"/>
            </a:endParaRPr>
          </a:p>
        </p:txBody>
      </p:sp>
      <mc:AlternateContent xmlns:mc="http://schemas.openxmlformats.org/markup-compatibility/2006">
        <mc:Choice xmlns:a14="http://schemas.microsoft.com/office/drawing/2010/main" Requires="a14">
          <p:sp>
            <p:nvSpPr>
              <p:cNvPr id="3" name="TextBox 2"/>
              <p:cNvSpPr txBox="1"/>
              <p:nvPr/>
            </p:nvSpPr>
            <p:spPr>
              <a:xfrm>
                <a:off x="222535" y="1794989"/>
                <a:ext cx="2520280" cy="963725"/>
              </a:xfrm>
              <a:prstGeom prst="rect">
                <a:avLst/>
              </a:prstGeom>
              <a:noFill/>
            </p:spPr>
            <p:txBody>
              <a:bodyPr wrap="square" rtlCol="0">
                <a:spAutoFit/>
              </a:bodyPr>
              <a:lstStyle/>
              <a:p>
                <a14:m>
                  <m:oMath xmlns:m="http://schemas.openxmlformats.org/officeDocument/2006/math">
                    <m:f>
                      <m:fPr>
                        <m:ctrlPr>
                          <a:rPr lang="en-US" sz="4000" i="1">
                            <a:latin typeface="Cambria Math"/>
                          </a:rPr>
                        </m:ctrlPr>
                      </m:fPr>
                      <m:num>
                        <m:r>
                          <a:rPr lang="vi-VN" sz="4000" i="1">
                            <a:latin typeface="Cambria Math"/>
                          </a:rPr>
                          <m:t>3</m:t>
                        </m:r>
                      </m:num>
                      <m:den>
                        <m:r>
                          <a:rPr lang="vi-VN" sz="4000" i="1">
                            <a:latin typeface="Cambria Math"/>
                          </a:rPr>
                          <m:t>7</m:t>
                        </m:r>
                      </m:den>
                    </m:f>
                  </m:oMath>
                </a14:m>
                <a:r>
                  <a:rPr lang="vi-VN" sz="4000"/>
                  <a:t> + </a:t>
                </a:r>
                <a14:m>
                  <m:oMath xmlns:m="http://schemas.openxmlformats.org/officeDocument/2006/math">
                    <m:f>
                      <m:fPr>
                        <m:ctrlPr>
                          <a:rPr lang="vi-VN" sz="4000" i="1">
                            <a:latin typeface="Cambria Math"/>
                          </a:rPr>
                        </m:ctrlPr>
                      </m:fPr>
                      <m:num>
                        <m:r>
                          <a:rPr lang="vi-VN" sz="4000" i="1">
                            <a:latin typeface="Cambria Math"/>
                          </a:rPr>
                          <m:t>2</m:t>
                        </m:r>
                      </m:num>
                      <m:den>
                        <m:r>
                          <a:rPr lang="vi-VN" sz="4000" i="1">
                            <a:latin typeface="Cambria Math"/>
                          </a:rPr>
                          <m:t>7</m:t>
                        </m:r>
                      </m:den>
                    </m:f>
                  </m:oMath>
                </a14:m>
                <a:r>
                  <a:rPr lang="vi-VN" sz="4000"/>
                  <a:t> = ...</a:t>
                </a:r>
                <a:endParaRPr lang="en-US" sz="4000"/>
              </a:p>
            </p:txBody>
          </p:sp>
        </mc:Choice>
        <mc:Fallback>
          <p:sp>
            <p:nvSpPr>
              <p:cNvPr id="3" name="TextBox 2"/>
              <p:cNvSpPr txBox="1">
                <a:spLocks noRot="1" noChangeAspect="1" noMove="1" noResize="1" noEditPoints="1" noAdjustHandles="1" noChangeArrowheads="1" noChangeShapeType="1" noTextEdit="1"/>
              </p:cNvSpPr>
              <p:nvPr/>
            </p:nvSpPr>
            <p:spPr>
              <a:xfrm>
                <a:off x="222535" y="1794989"/>
                <a:ext cx="2520280" cy="963725"/>
              </a:xfrm>
              <a:prstGeom prst="rect">
                <a:avLst/>
              </a:prstGeom>
              <a:blipFill rotWithShape="1">
                <a:blip r:embed="rId2"/>
                <a:stretch>
                  <a:fillRect b="-1132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5100006" y="1754719"/>
                <a:ext cx="2520280" cy="1579278"/>
              </a:xfrm>
              <a:prstGeom prst="rect">
                <a:avLst/>
              </a:prstGeom>
              <a:noFill/>
            </p:spPr>
            <p:txBody>
              <a:bodyPr wrap="square" rtlCol="0">
                <a:spAutoFit/>
              </a:bodyPr>
              <a:lstStyle/>
              <a:p>
                <a14:m>
                  <m:oMath xmlns:m="http://schemas.openxmlformats.org/officeDocument/2006/math">
                    <m:f>
                      <m:fPr>
                        <m:ctrlPr>
                          <a:rPr lang="en-US" sz="4000" i="1">
                            <a:latin typeface="Cambria Math"/>
                          </a:rPr>
                        </m:ctrlPr>
                      </m:fPr>
                      <m:num>
                        <m:r>
                          <a:rPr lang="vi-VN" sz="4000" i="1">
                            <a:latin typeface="Cambria Math"/>
                          </a:rPr>
                          <m:t>2</m:t>
                        </m:r>
                      </m:num>
                      <m:den>
                        <m:r>
                          <a:rPr lang="vi-VN" sz="4000" i="1">
                            <a:latin typeface="Cambria Math"/>
                          </a:rPr>
                          <m:t>7</m:t>
                        </m:r>
                      </m:den>
                    </m:f>
                  </m:oMath>
                </a14:m>
                <a:r>
                  <a:rPr lang="vi-VN" sz="4000"/>
                  <a:t> + </a:t>
                </a:r>
                <a14:m>
                  <m:oMath xmlns:m="http://schemas.openxmlformats.org/officeDocument/2006/math">
                    <m:f>
                      <m:fPr>
                        <m:ctrlPr>
                          <a:rPr lang="vi-VN" sz="4000" i="1">
                            <a:latin typeface="Cambria Math"/>
                          </a:rPr>
                        </m:ctrlPr>
                      </m:fPr>
                      <m:num>
                        <m:r>
                          <a:rPr lang="vi-VN" sz="4000" i="1">
                            <a:latin typeface="Cambria Math"/>
                          </a:rPr>
                          <m:t>3</m:t>
                        </m:r>
                      </m:num>
                      <m:den>
                        <m:r>
                          <a:rPr lang="vi-VN" sz="4000" i="1">
                            <a:latin typeface="Cambria Math"/>
                          </a:rPr>
                          <m:t>7</m:t>
                        </m:r>
                      </m:den>
                    </m:f>
                  </m:oMath>
                </a14:m>
                <a:r>
                  <a:rPr lang="vi-VN" sz="4000"/>
                  <a:t> = ...</a:t>
                </a:r>
              </a:p>
              <a:p>
                <a:endParaRPr lang="en-US" sz="4000"/>
              </a:p>
            </p:txBody>
          </p:sp>
        </mc:Choice>
        <mc:Fallback>
          <p:sp>
            <p:nvSpPr>
              <p:cNvPr id="4" name="TextBox 3"/>
              <p:cNvSpPr txBox="1">
                <a:spLocks noRot="1" noChangeAspect="1" noMove="1" noResize="1" noEditPoints="1" noAdjustHandles="1" noChangeArrowheads="1" noChangeShapeType="1" noTextEdit="1"/>
              </p:cNvSpPr>
              <p:nvPr/>
            </p:nvSpPr>
            <p:spPr>
              <a:xfrm>
                <a:off x="5100006" y="1754719"/>
                <a:ext cx="2520280" cy="157927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2538344" y="2847416"/>
                <a:ext cx="4379739" cy="1876604"/>
              </a:xfrm>
              <a:prstGeom prst="rect">
                <a:avLst/>
              </a:prstGeom>
              <a:noFill/>
            </p:spPr>
            <p:txBody>
              <a:bodyPr wrap="square" rtlCol="0">
                <a:spAutoFit/>
              </a:bodyPr>
              <a:lstStyle/>
              <a:p>
                <a14:m>
                  <m:oMath xmlns:m="http://schemas.openxmlformats.org/officeDocument/2006/math">
                    <m:f>
                      <m:fPr>
                        <m:ctrlPr>
                          <a:rPr lang="en-US" sz="4800" i="1">
                            <a:latin typeface="Cambria Math"/>
                          </a:rPr>
                        </m:ctrlPr>
                      </m:fPr>
                      <m:num>
                        <m:r>
                          <a:rPr lang="vi-VN" sz="4800" i="1">
                            <a:latin typeface="Cambria Math"/>
                          </a:rPr>
                          <m:t>3</m:t>
                        </m:r>
                      </m:num>
                      <m:den>
                        <m:r>
                          <a:rPr lang="vi-VN" sz="4800" i="1">
                            <a:latin typeface="Cambria Math"/>
                          </a:rPr>
                          <m:t>7</m:t>
                        </m:r>
                      </m:den>
                    </m:f>
                  </m:oMath>
                </a14:m>
                <a:r>
                  <a:rPr lang="vi-VN" sz="4800"/>
                  <a:t> + </a:t>
                </a:r>
                <a14:m>
                  <m:oMath xmlns:m="http://schemas.openxmlformats.org/officeDocument/2006/math">
                    <m:f>
                      <m:fPr>
                        <m:ctrlPr>
                          <a:rPr lang="vi-VN" sz="4800" i="1">
                            <a:latin typeface="Cambria Math"/>
                          </a:rPr>
                        </m:ctrlPr>
                      </m:fPr>
                      <m:num>
                        <m:r>
                          <a:rPr lang="vi-VN" sz="4800" i="1">
                            <a:latin typeface="Cambria Math"/>
                          </a:rPr>
                          <m:t>2</m:t>
                        </m:r>
                      </m:num>
                      <m:den>
                        <m:r>
                          <a:rPr lang="vi-VN" sz="4800" i="1">
                            <a:latin typeface="Cambria Math"/>
                          </a:rPr>
                          <m:t>7</m:t>
                        </m:r>
                      </m:den>
                    </m:f>
                  </m:oMath>
                </a14:m>
                <a:r>
                  <a:rPr lang="vi-VN" sz="4800"/>
                  <a:t>  ...</a:t>
                </a:r>
                <a:r>
                  <a:rPr lang="en-US" sz="4800"/>
                  <a:t> </a:t>
                </a:r>
                <a:r>
                  <a:rPr lang="vi-VN" sz="4800"/>
                  <a:t> </a:t>
                </a:r>
                <a14:m>
                  <m:oMath xmlns:m="http://schemas.openxmlformats.org/officeDocument/2006/math">
                    <m:f>
                      <m:fPr>
                        <m:ctrlPr>
                          <a:rPr lang="en-US" sz="4800" i="1">
                            <a:latin typeface="Cambria Math"/>
                          </a:rPr>
                        </m:ctrlPr>
                      </m:fPr>
                      <m:num>
                        <m:r>
                          <a:rPr lang="vi-VN" sz="4800" i="1">
                            <a:latin typeface="Cambria Math"/>
                          </a:rPr>
                          <m:t>2</m:t>
                        </m:r>
                      </m:num>
                      <m:den>
                        <m:r>
                          <a:rPr lang="vi-VN" sz="4800" i="1">
                            <a:latin typeface="Cambria Math"/>
                          </a:rPr>
                          <m:t>7</m:t>
                        </m:r>
                      </m:den>
                    </m:f>
                  </m:oMath>
                </a14:m>
                <a:r>
                  <a:rPr lang="vi-VN" sz="4800"/>
                  <a:t> + </a:t>
                </a:r>
                <a14:m>
                  <m:oMath xmlns:m="http://schemas.openxmlformats.org/officeDocument/2006/math">
                    <m:f>
                      <m:fPr>
                        <m:ctrlPr>
                          <a:rPr lang="vi-VN" sz="4800" i="1">
                            <a:latin typeface="Cambria Math"/>
                          </a:rPr>
                        </m:ctrlPr>
                      </m:fPr>
                      <m:num>
                        <m:r>
                          <a:rPr lang="vi-VN" sz="4800" i="1">
                            <a:latin typeface="Cambria Math"/>
                          </a:rPr>
                          <m:t>3</m:t>
                        </m:r>
                      </m:num>
                      <m:den>
                        <m:r>
                          <a:rPr lang="vi-VN" sz="4800" i="1">
                            <a:latin typeface="Cambria Math"/>
                          </a:rPr>
                          <m:t>7</m:t>
                        </m:r>
                      </m:den>
                    </m:f>
                  </m:oMath>
                </a14:m>
                <a:endParaRPr lang="vi-VN" sz="4800"/>
              </a:p>
              <a:p>
                <a:endParaRPr lang="en-US" sz="4800"/>
              </a:p>
            </p:txBody>
          </p:sp>
        </mc:Choice>
        <mc:Fallback>
          <p:sp>
            <p:nvSpPr>
              <p:cNvPr id="5" name="TextBox 4"/>
              <p:cNvSpPr txBox="1">
                <a:spLocks noRot="1" noChangeAspect="1" noMove="1" noResize="1" noEditPoints="1" noAdjustHandles="1" noChangeArrowheads="1" noChangeShapeType="1" noTextEdit="1"/>
              </p:cNvSpPr>
              <p:nvPr/>
            </p:nvSpPr>
            <p:spPr>
              <a:xfrm>
                <a:off x="2538344" y="2847416"/>
                <a:ext cx="4379739" cy="1876604"/>
              </a:xfrm>
              <a:prstGeom prst="rect">
                <a:avLst/>
              </a:prstGeom>
              <a:blipFill rotWithShape="1">
                <a:blip r:embed="rId4"/>
                <a:stretch>
                  <a:fillRect t="-64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814823" y="1703417"/>
                <a:ext cx="792088" cy="10257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b="1" i="1" smtClean="0">
                              <a:solidFill>
                                <a:srgbClr val="FF0000"/>
                              </a:solidFill>
                              <a:latin typeface="Cambria Math"/>
                            </a:rPr>
                          </m:ctrlPr>
                        </m:fPr>
                        <m:num>
                          <m:r>
                            <a:rPr lang="vi-VN" sz="3200" b="1" i="1" smtClean="0">
                              <a:solidFill>
                                <a:srgbClr val="FF0000"/>
                              </a:solidFill>
                              <a:latin typeface="Cambria Math"/>
                            </a:rPr>
                            <m:t>𝟓</m:t>
                          </m:r>
                        </m:num>
                        <m:den>
                          <m:r>
                            <a:rPr lang="vi-VN" sz="3200" b="1" i="1" smtClean="0">
                              <a:solidFill>
                                <a:srgbClr val="FF0000"/>
                              </a:solidFill>
                              <a:latin typeface="Cambria Math"/>
                            </a:rPr>
                            <m:t>𝟕</m:t>
                          </m:r>
                        </m:den>
                      </m:f>
                    </m:oMath>
                  </m:oMathPara>
                </a14:m>
                <a:endParaRPr lang="en-US" sz="3200" b="1">
                  <a:solidFill>
                    <a:srgbClr val="FF000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2814823" y="1703417"/>
                <a:ext cx="792088" cy="1025730"/>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7764302" y="1685799"/>
                <a:ext cx="792088" cy="10257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b="1" i="1" smtClean="0">
                              <a:solidFill>
                                <a:srgbClr val="FF0000"/>
                              </a:solidFill>
                              <a:latin typeface="Cambria Math"/>
                            </a:rPr>
                          </m:ctrlPr>
                        </m:fPr>
                        <m:num>
                          <m:r>
                            <a:rPr lang="vi-VN" sz="3200" b="1" i="1" smtClean="0">
                              <a:solidFill>
                                <a:srgbClr val="FF0000"/>
                              </a:solidFill>
                              <a:latin typeface="Cambria Math"/>
                            </a:rPr>
                            <m:t>𝟓</m:t>
                          </m:r>
                        </m:num>
                        <m:den>
                          <m:r>
                            <a:rPr lang="vi-VN" sz="3200" b="1" i="1" smtClean="0">
                              <a:solidFill>
                                <a:srgbClr val="FF0000"/>
                              </a:solidFill>
                              <a:latin typeface="Cambria Math"/>
                            </a:rPr>
                            <m:t>𝟕</m:t>
                          </m:r>
                        </m:den>
                      </m:f>
                    </m:oMath>
                  </m:oMathPara>
                </a14:m>
                <a:endParaRPr lang="en-US" sz="3200" b="1">
                  <a:solidFill>
                    <a:srgbClr val="FF0000"/>
                  </a:solidFill>
                </a:endParaRPr>
              </a:p>
            </p:txBody>
          </p:sp>
        </mc:Choice>
        <mc:Fallback>
          <p:sp>
            <p:nvSpPr>
              <p:cNvPr id="9" name="TextBox 8"/>
              <p:cNvSpPr txBox="1">
                <a:spLocks noRot="1" noChangeAspect="1" noMove="1" noResize="1" noEditPoints="1" noAdjustHandles="1" noChangeArrowheads="1" noChangeShapeType="1" noTextEdit="1"/>
              </p:cNvSpPr>
              <p:nvPr/>
            </p:nvSpPr>
            <p:spPr>
              <a:xfrm>
                <a:off x="7764302" y="1685799"/>
                <a:ext cx="792088" cy="1025730"/>
              </a:xfrm>
              <a:prstGeom prst="rect">
                <a:avLst/>
              </a:prstGeom>
              <a:blipFill rotWithShape="1">
                <a:blip r:embed="rId6"/>
                <a:stretch>
                  <a:fillRect/>
                </a:stretch>
              </a:blipFill>
            </p:spPr>
            <p:txBody>
              <a:bodyPr/>
              <a:lstStyle/>
              <a:p>
                <a:r>
                  <a:rPr lang="en-US">
                    <a:noFill/>
                  </a:rPr>
                  <a:t> </a:t>
                </a:r>
              </a:p>
            </p:txBody>
          </p:sp>
        </mc:Fallback>
      </mc:AlternateContent>
      <p:sp>
        <p:nvSpPr>
          <p:cNvPr id="10" name="TextBox 9"/>
          <p:cNvSpPr txBox="1"/>
          <p:nvPr/>
        </p:nvSpPr>
        <p:spPr>
          <a:xfrm>
            <a:off x="4037763" y="3057362"/>
            <a:ext cx="792088" cy="830997"/>
          </a:xfrm>
          <a:prstGeom prst="rect">
            <a:avLst/>
          </a:prstGeom>
          <a:noFill/>
        </p:spPr>
        <p:txBody>
          <a:bodyPr wrap="square" rtlCol="0">
            <a:spAutoFit/>
          </a:bodyPr>
          <a:lstStyle/>
          <a:p>
            <a:pPr algn="ctr"/>
            <a:r>
              <a:rPr lang="vi-VN" sz="4800" b="1">
                <a:solidFill>
                  <a:srgbClr val="FF0000"/>
                </a:solidFill>
              </a:rPr>
              <a:t>=</a:t>
            </a:r>
            <a:endParaRPr lang="en-US" sz="4800" b="1">
              <a:solidFill>
                <a:srgbClr val="FF0000"/>
              </a:solidFill>
            </a:endParaRPr>
          </a:p>
        </p:txBody>
      </p:sp>
      <mc:AlternateContent xmlns:mc="http://schemas.openxmlformats.org/markup-compatibility/2006">
        <mc:Choice xmlns:a14="http://schemas.microsoft.com/office/drawing/2010/main" Requires="a14">
          <p:sp>
            <p:nvSpPr>
              <p:cNvPr id="11" name="TextBox 10"/>
              <p:cNvSpPr txBox="1"/>
              <p:nvPr/>
            </p:nvSpPr>
            <p:spPr>
              <a:xfrm>
                <a:off x="222535" y="1775425"/>
                <a:ext cx="2520280" cy="963725"/>
              </a:xfrm>
              <a:prstGeom prst="rect">
                <a:avLst/>
              </a:prstGeom>
              <a:noFill/>
            </p:spPr>
            <p:txBody>
              <a:bodyPr wrap="square" rtlCol="0">
                <a:spAutoFit/>
              </a:bodyPr>
              <a:lstStyle/>
              <a:p>
                <a14:m>
                  <m:oMath xmlns:m="http://schemas.openxmlformats.org/officeDocument/2006/math">
                    <m:f>
                      <m:fPr>
                        <m:ctrlPr>
                          <a:rPr lang="en-US" sz="4000" i="1">
                            <a:latin typeface="Cambria Math"/>
                          </a:rPr>
                        </m:ctrlPr>
                      </m:fPr>
                      <m:num>
                        <m:r>
                          <a:rPr lang="vi-VN" sz="4000" i="1">
                            <a:latin typeface="Cambria Math"/>
                          </a:rPr>
                          <m:t>3</m:t>
                        </m:r>
                      </m:num>
                      <m:den>
                        <m:r>
                          <a:rPr lang="vi-VN" sz="4000" i="1">
                            <a:latin typeface="Cambria Math"/>
                          </a:rPr>
                          <m:t>7</m:t>
                        </m:r>
                      </m:den>
                    </m:f>
                  </m:oMath>
                </a14:m>
                <a:r>
                  <a:rPr lang="vi-VN" sz="4000"/>
                  <a:t> + </a:t>
                </a:r>
                <a14:m>
                  <m:oMath xmlns:m="http://schemas.openxmlformats.org/officeDocument/2006/math">
                    <m:f>
                      <m:fPr>
                        <m:ctrlPr>
                          <a:rPr lang="vi-VN" sz="4000" i="1">
                            <a:latin typeface="Cambria Math"/>
                          </a:rPr>
                        </m:ctrlPr>
                      </m:fPr>
                      <m:num>
                        <m:r>
                          <a:rPr lang="vi-VN" sz="4000" i="1">
                            <a:latin typeface="Cambria Math"/>
                          </a:rPr>
                          <m:t>2</m:t>
                        </m:r>
                      </m:num>
                      <m:den>
                        <m:r>
                          <a:rPr lang="vi-VN" sz="4000" i="1">
                            <a:latin typeface="Cambria Math"/>
                          </a:rPr>
                          <m:t>7</m:t>
                        </m:r>
                      </m:den>
                    </m:f>
                  </m:oMath>
                </a14:m>
                <a:r>
                  <a:rPr lang="vi-VN" sz="4000"/>
                  <a:t> =</a:t>
                </a:r>
                <a:endParaRPr lang="en-US" sz="4000"/>
              </a:p>
            </p:txBody>
          </p:sp>
        </mc:Choice>
        <mc:Fallback>
          <p:sp>
            <p:nvSpPr>
              <p:cNvPr id="11" name="TextBox 10"/>
              <p:cNvSpPr txBox="1">
                <a:spLocks noRot="1" noChangeAspect="1" noMove="1" noResize="1" noEditPoints="1" noAdjustHandles="1" noChangeArrowheads="1" noChangeShapeType="1" noTextEdit="1"/>
              </p:cNvSpPr>
              <p:nvPr/>
            </p:nvSpPr>
            <p:spPr>
              <a:xfrm>
                <a:off x="222535" y="1775425"/>
                <a:ext cx="2520280" cy="963725"/>
              </a:xfrm>
              <a:prstGeom prst="rect">
                <a:avLst/>
              </a:prstGeom>
              <a:blipFill rotWithShape="1">
                <a:blip r:embed="rId7"/>
                <a:stretch>
                  <a:fillRect b="-120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5100006" y="1747804"/>
                <a:ext cx="2520280" cy="963725"/>
              </a:xfrm>
              <a:prstGeom prst="rect">
                <a:avLst/>
              </a:prstGeom>
              <a:noFill/>
            </p:spPr>
            <p:txBody>
              <a:bodyPr wrap="square" rtlCol="0">
                <a:spAutoFit/>
              </a:bodyPr>
              <a:lstStyle/>
              <a:p>
                <a14:m>
                  <m:oMath xmlns:m="http://schemas.openxmlformats.org/officeDocument/2006/math">
                    <m:f>
                      <m:fPr>
                        <m:ctrlPr>
                          <a:rPr lang="en-US" sz="4000" i="1">
                            <a:latin typeface="Cambria Math"/>
                          </a:rPr>
                        </m:ctrlPr>
                      </m:fPr>
                      <m:num>
                        <m:r>
                          <a:rPr lang="vi-VN" sz="4000" i="1">
                            <a:latin typeface="Cambria Math"/>
                          </a:rPr>
                          <m:t>2</m:t>
                        </m:r>
                      </m:num>
                      <m:den>
                        <m:r>
                          <a:rPr lang="vi-VN" sz="4000" i="1">
                            <a:latin typeface="Cambria Math"/>
                          </a:rPr>
                          <m:t>7</m:t>
                        </m:r>
                      </m:den>
                    </m:f>
                  </m:oMath>
                </a14:m>
                <a:r>
                  <a:rPr lang="vi-VN" sz="4000"/>
                  <a:t> + </a:t>
                </a:r>
                <a14:m>
                  <m:oMath xmlns:m="http://schemas.openxmlformats.org/officeDocument/2006/math">
                    <m:f>
                      <m:fPr>
                        <m:ctrlPr>
                          <a:rPr lang="vi-VN" sz="4000" i="1">
                            <a:latin typeface="Cambria Math"/>
                          </a:rPr>
                        </m:ctrlPr>
                      </m:fPr>
                      <m:num>
                        <m:r>
                          <a:rPr lang="vi-VN" sz="4000" i="1">
                            <a:latin typeface="Cambria Math"/>
                          </a:rPr>
                          <m:t>3</m:t>
                        </m:r>
                      </m:num>
                      <m:den>
                        <m:r>
                          <a:rPr lang="vi-VN" sz="4000" i="1">
                            <a:latin typeface="Cambria Math"/>
                          </a:rPr>
                          <m:t>7</m:t>
                        </m:r>
                      </m:den>
                    </m:f>
                  </m:oMath>
                </a14:m>
                <a:r>
                  <a:rPr lang="vi-VN" sz="4000"/>
                  <a:t> =</a:t>
                </a:r>
                <a:endParaRPr lang="en-US" sz="4000"/>
              </a:p>
            </p:txBody>
          </p:sp>
        </mc:Choice>
        <mc:Fallback>
          <p:sp>
            <p:nvSpPr>
              <p:cNvPr id="12" name="TextBox 11"/>
              <p:cNvSpPr txBox="1">
                <a:spLocks noRot="1" noChangeAspect="1" noMove="1" noResize="1" noEditPoints="1" noAdjustHandles="1" noChangeArrowheads="1" noChangeShapeType="1" noTextEdit="1"/>
              </p:cNvSpPr>
              <p:nvPr/>
            </p:nvSpPr>
            <p:spPr>
              <a:xfrm>
                <a:off x="5100006" y="1747804"/>
                <a:ext cx="2520280" cy="963725"/>
              </a:xfrm>
              <a:prstGeom prst="rect">
                <a:avLst/>
              </a:prstGeom>
              <a:blipFill rotWithShape="1">
                <a:blip r:embed="rId8"/>
                <a:stretch>
                  <a:fillRect b="-120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1734703" y="1775425"/>
                <a:ext cx="2520280" cy="1050865"/>
              </a:xfrm>
              <a:prstGeom prst="rect">
                <a:avLst/>
              </a:prstGeom>
              <a:noFill/>
            </p:spPr>
            <p:txBody>
              <a:bodyPr wrap="square" rtlCol="0">
                <a:spAutoFit/>
              </a:bodyPr>
              <a:lstStyle/>
              <a:p>
                <a14:m>
                  <m:oMath xmlns:m="http://schemas.openxmlformats.org/officeDocument/2006/math">
                    <m:f>
                      <m:fPr>
                        <m:ctrlPr>
                          <a:rPr lang="en-US" sz="4400" i="1" smtClean="0">
                            <a:latin typeface="Cambria Math"/>
                          </a:rPr>
                        </m:ctrlPr>
                      </m:fPr>
                      <m:num>
                        <m:r>
                          <a:rPr lang="vi-VN" sz="4400" i="1">
                            <a:latin typeface="Cambria Math"/>
                          </a:rPr>
                          <m:t>3</m:t>
                        </m:r>
                        <m:r>
                          <a:rPr lang="vi-VN" sz="4400" b="0" i="1" smtClean="0">
                            <a:latin typeface="Cambria Math"/>
                          </a:rPr>
                          <m:t>+2</m:t>
                        </m:r>
                      </m:num>
                      <m:den>
                        <m:r>
                          <a:rPr lang="vi-VN" sz="4400" i="1">
                            <a:latin typeface="Cambria Math"/>
                          </a:rPr>
                          <m:t>7</m:t>
                        </m:r>
                      </m:den>
                    </m:f>
                  </m:oMath>
                </a14:m>
                <a:r>
                  <a:rPr lang="vi-VN" sz="4400"/>
                  <a:t>=</a:t>
                </a:r>
                <a:endParaRPr lang="en-US" sz="4400"/>
              </a:p>
            </p:txBody>
          </p:sp>
        </mc:Choice>
        <mc:Fallback>
          <p:sp>
            <p:nvSpPr>
              <p:cNvPr id="13" name="TextBox 12"/>
              <p:cNvSpPr txBox="1">
                <a:spLocks noRot="1" noChangeAspect="1" noMove="1" noResize="1" noEditPoints="1" noAdjustHandles="1" noChangeArrowheads="1" noChangeShapeType="1" noTextEdit="1"/>
              </p:cNvSpPr>
              <p:nvPr/>
            </p:nvSpPr>
            <p:spPr>
              <a:xfrm>
                <a:off x="1734703" y="1775425"/>
                <a:ext cx="2520280" cy="1050865"/>
              </a:xfrm>
              <a:prstGeom prst="rect">
                <a:avLst/>
              </a:prstGeom>
              <a:blipFill rotWithShape="1">
                <a:blip r:embed="rId9"/>
                <a:stretch>
                  <a:fillRect t="-578" b="-1098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6631247" y="1775425"/>
                <a:ext cx="2520280" cy="1050865"/>
              </a:xfrm>
              <a:prstGeom prst="rect">
                <a:avLst/>
              </a:prstGeom>
              <a:noFill/>
            </p:spPr>
            <p:txBody>
              <a:bodyPr wrap="square" rtlCol="0">
                <a:spAutoFit/>
              </a:bodyPr>
              <a:lstStyle/>
              <a:p>
                <a14:m>
                  <m:oMath xmlns:m="http://schemas.openxmlformats.org/officeDocument/2006/math">
                    <m:f>
                      <m:fPr>
                        <m:ctrlPr>
                          <a:rPr lang="en-US" sz="4400" i="1" smtClean="0">
                            <a:latin typeface="Cambria Math"/>
                          </a:rPr>
                        </m:ctrlPr>
                      </m:fPr>
                      <m:num>
                        <m:r>
                          <a:rPr lang="vi-VN" sz="4400" i="1">
                            <a:latin typeface="Cambria Math"/>
                          </a:rPr>
                          <m:t>2</m:t>
                        </m:r>
                        <m:r>
                          <a:rPr lang="vi-VN" sz="4400" b="0" i="1" smtClean="0">
                            <a:latin typeface="Cambria Math"/>
                          </a:rPr>
                          <m:t>+3</m:t>
                        </m:r>
                      </m:num>
                      <m:den>
                        <m:r>
                          <a:rPr lang="vi-VN" sz="4400" i="1">
                            <a:latin typeface="Cambria Math"/>
                          </a:rPr>
                          <m:t>7</m:t>
                        </m:r>
                      </m:den>
                    </m:f>
                  </m:oMath>
                </a14:m>
                <a:r>
                  <a:rPr lang="vi-VN" sz="4400"/>
                  <a:t>=</a:t>
                </a:r>
                <a:endParaRPr lang="en-US" sz="4400"/>
              </a:p>
            </p:txBody>
          </p:sp>
        </mc:Choice>
        <mc:Fallback>
          <p:sp>
            <p:nvSpPr>
              <p:cNvPr id="14" name="TextBox 13"/>
              <p:cNvSpPr txBox="1">
                <a:spLocks noRot="1" noChangeAspect="1" noMove="1" noResize="1" noEditPoints="1" noAdjustHandles="1" noChangeArrowheads="1" noChangeShapeType="1" noTextEdit="1"/>
              </p:cNvSpPr>
              <p:nvPr/>
            </p:nvSpPr>
            <p:spPr>
              <a:xfrm>
                <a:off x="6631247" y="1775425"/>
                <a:ext cx="2520280" cy="1050865"/>
              </a:xfrm>
              <a:prstGeom prst="rect">
                <a:avLst/>
              </a:prstGeom>
              <a:blipFill rotWithShape="1">
                <a:blip r:embed="rId10"/>
                <a:stretch>
                  <a:fillRect t="-578" b="-10983"/>
                </a:stretch>
              </a:blipFill>
            </p:spPr>
            <p:txBody>
              <a:bodyPr/>
              <a:lstStyle/>
              <a:p>
                <a:r>
                  <a:rPr lang="en-US">
                    <a:noFill/>
                  </a:rPr>
                  <a:t> </a:t>
                </a:r>
              </a:p>
            </p:txBody>
          </p:sp>
        </mc:Fallback>
      </mc:AlternateContent>
      <p:sp>
        <p:nvSpPr>
          <p:cNvPr id="15" name="Rounded Rectangle 14"/>
          <p:cNvSpPr/>
          <p:nvPr/>
        </p:nvSpPr>
        <p:spPr>
          <a:xfrm>
            <a:off x="258437" y="4509120"/>
            <a:ext cx="8568952" cy="143741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endParaRPr lang="en-US" sz="3200" b="1" i="1" smtClean="0">
              <a:solidFill>
                <a:srgbClr val="FF0000"/>
              </a:solidFill>
              <a:latin typeface="+mj-lt"/>
            </a:endParaRPr>
          </a:p>
          <a:p>
            <a:pPr algn="just"/>
            <a:r>
              <a:rPr lang="vi-VN" sz="3200" b="1" i="1" smtClean="0">
                <a:solidFill>
                  <a:srgbClr val="FF0000"/>
                </a:solidFill>
                <a:latin typeface="+mj-lt"/>
              </a:rPr>
              <a:t>Khi </a:t>
            </a:r>
            <a:r>
              <a:rPr lang="vi-VN" sz="3200" b="1" i="1">
                <a:solidFill>
                  <a:srgbClr val="FF0000"/>
                </a:solidFill>
                <a:latin typeface="+mj-lt"/>
              </a:rPr>
              <a:t>ta đổi chỗ hai phân số trong một tổng thì tổng của chúng không thay đổi</a:t>
            </a:r>
            <a:r>
              <a:rPr lang="vi-VN" sz="3200" b="1" i="1" smtClean="0">
                <a:solidFill>
                  <a:srgbClr val="FF0000"/>
                </a:solidFill>
                <a:latin typeface="+mj-lt"/>
              </a:rPr>
              <a:t>.</a:t>
            </a:r>
          </a:p>
          <a:p>
            <a:endParaRPr lang="en-US" sz="4800">
              <a:latin typeface="+mj-lt"/>
            </a:endParaRPr>
          </a:p>
        </p:txBody>
      </p:sp>
    </p:spTree>
    <p:extLst>
      <p:ext uri="{BB962C8B-B14F-4D97-AF65-F5344CB8AC3E}">
        <p14:creationId xmlns:p14="http://schemas.microsoft.com/office/powerpoint/2010/main" val="209968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3"/>
                                        </p:tgtEl>
                                        <p:attrNameLst>
                                          <p:attrName>ppt_x</p:attrName>
                                        </p:attrNameLst>
                                      </p:cBhvr>
                                      <p:tavLst>
                                        <p:tav tm="0">
                                          <p:val>
                                            <p:strVal val="ppt_x"/>
                                          </p:val>
                                        </p:tav>
                                        <p:tav tm="100000">
                                          <p:val>
                                            <p:strVal val="ppt_x"/>
                                          </p:val>
                                        </p:tav>
                                      </p:tavLst>
                                    </p:anim>
                                    <p:anim calcmode="lin" valueType="num">
                                      <p:cBhvr additive="base">
                                        <p:cTn id="40" dur="500"/>
                                        <p:tgtEl>
                                          <p:spTgt spid="13"/>
                                        </p:tgtEl>
                                        <p:attrNameLst>
                                          <p:attrName>ppt_y</p:attrName>
                                        </p:attrNameLst>
                                      </p:cBhvr>
                                      <p:tavLst>
                                        <p:tav tm="0">
                                          <p:val>
                                            <p:strVal val="ppt_y"/>
                                          </p:val>
                                        </p:tav>
                                        <p:tav tm="100000">
                                          <p:val>
                                            <p:strVal val="1+ppt_h/2"/>
                                          </p:val>
                                        </p:tav>
                                      </p:tavLst>
                                    </p:anim>
                                    <p:set>
                                      <p:cBhvr>
                                        <p:cTn id="41" dur="1" fill="hold">
                                          <p:stCondLst>
                                            <p:cond delay="499"/>
                                          </p:stCondLst>
                                        </p:cTn>
                                        <p:tgtEl>
                                          <p:spTgt spid="1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5" presetClass="path" presetSubtype="0" accel="50000" decel="50000" fill="hold" grpId="1" nodeType="clickEffect">
                                  <p:stCondLst>
                                    <p:cond delay="0"/>
                                  </p:stCondLst>
                                  <p:childTnLst>
                                    <p:animMotion origin="layout" path="M -4.16667E-6 2.22222E-6 L -0.12986 2.22222E-6 " pathEditMode="relative" rAng="0" ptsTypes="AA">
                                      <p:cBhvr>
                                        <p:cTn id="45" dur="2000" fill="hold"/>
                                        <p:tgtEl>
                                          <p:spTgt spid="8"/>
                                        </p:tgtEl>
                                        <p:attrNameLst>
                                          <p:attrName>ppt_x</p:attrName>
                                          <p:attrName>ppt_y</p:attrName>
                                        </p:attrNameLst>
                                      </p:cBhvr>
                                      <p:rCtr x="-6493" y="0"/>
                                    </p:animMotion>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500"/>
                                        <p:tgtEl>
                                          <p:spTgt spid="4"/>
                                        </p:tgtEl>
                                        <p:attrNameLst>
                                          <p:attrName>ppt_x</p:attrName>
                                        </p:attrNameLst>
                                      </p:cBhvr>
                                      <p:tavLst>
                                        <p:tav tm="0">
                                          <p:val>
                                            <p:strVal val="ppt_x"/>
                                          </p:val>
                                        </p:tav>
                                        <p:tav tm="100000">
                                          <p:val>
                                            <p:strVal val="ppt_x"/>
                                          </p:val>
                                        </p:tav>
                                      </p:tavLst>
                                    </p:anim>
                                    <p:anim calcmode="lin" valueType="num">
                                      <p:cBhvr additive="base">
                                        <p:cTn id="50" dur="500"/>
                                        <p:tgtEl>
                                          <p:spTgt spid="4"/>
                                        </p:tgtEl>
                                        <p:attrNameLst>
                                          <p:attrName>ppt_y</p:attrName>
                                        </p:attrNameLst>
                                      </p:cBhvr>
                                      <p:tavLst>
                                        <p:tav tm="0">
                                          <p:val>
                                            <p:strVal val="ppt_y"/>
                                          </p:val>
                                        </p:tav>
                                        <p:tav tm="100000">
                                          <p:val>
                                            <p:strVal val="1+ppt_h/2"/>
                                          </p:val>
                                        </p:tav>
                                      </p:tavLst>
                                    </p:anim>
                                    <p:set>
                                      <p:cBhvr>
                                        <p:cTn id="51" dur="1" fill="hold">
                                          <p:stCondLst>
                                            <p:cond delay="499"/>
                                          </p:stCondLst>
                                        </p:cTn>
                                        <p:tgtEl>
                                          <p:spTgt spid="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1" nodeType="clickEffect">
                                  <p:stCondLst>
                                    <p:cond delay="0"/>
                                  </p:stCondLst>
                                  <p:childTnLst>
                                    <p:anim calcmode="lin" valueType="num">
                                      <p:cBhvr additive="base">
                                        <p:cTn id="71" dur="500"/>
                                        <p:tgtEl>
                                          <p:spTgt spid="14"/>
                                        </p:tgtEl>
                                        <p:attrNameLst>
                                          <p:attrName>ppt_x</p:attrName>
                                        </p:attrNameLst>
                                      </p:cBhvr>
                                      <p:tavLst>
                                        <p:tav tm="0">
                                          <p:val>
                                            <p:strVal val="ppt_x"/>
                                          </p:val>
                                        </p:tav>
                                        <p:tav tm="100000">
                                          <p:val>
                                            <p:strVal val="ppt_x"/>
                                          </p:val>
                                        </p:tav>
                                      </p:tavLst>
                                    </p:anim>
                                    <p:anim calcmode="lin" valueType="num">
                                      <p:cBhvr additive="base">
                                        <p:cTn id="72" dur="500"/>
                                        <p:tgtEl>
                                          <p:spTgt spid="14"/>
                                        </p:tgtEl>
                                        <p:attrNameLst>
                                          <p:attrName>ppt_y</p:attrName>
                                        </p:attrNameLst>
                                      </p:cBhvr>
                                      <p:tavLst>
                                        <p:tav tm="0">
                                          <p:val>
                                            <p:strVal val="ppt_y"/>
                                          </p:val>
                                        </p:tav>
                                        <p:tav tm="100000">
                                          <p:val>
                                            <p:strVal val="1+ppt_h/2"/>
                                          </p:val>
                                        </p:tav>
                                      </p:tavLst>
                                    </p:anim>
                                    <p:set>
                                      <p:cBhvr>
                                        <p:cTn id="73" dur="1" fill="hold">
                                          <p:stCondLst>
                                            <p:cond delay="499"/>
                                          </p:stCondLst>
                                        </p:cTn>
                                        <p:tgtEl>
                                          <p:spTgt spid="14"/>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5" presetClass="path" presetSubtype="0" accel="50000" decel="50000" fill="hold" grpId="1" nodeType="clickEffect">
                                  <p:stCondLst>
                                    <p:cond delay="0"/>
                                  </p:stCondLst>
                                  <p:childTnLst>
                                    <p:animMotion origin="layout" path="M -0.00399 0.00116 L -0.14566 -1.48148E-6 " pathEditMode="relative" rAng="0" ptsTypes="AA">
                                      <p:cBhvr>
                                        <p:cTn id="77" dur="2000" fill="hold"/>
                                        <p:tgtEl>
                                          <p:spTgt spid="9"/>
                                        </p:tgtEl>
                                        <p:attrNameLst>
                                          <p:attrName>ppt_x</p:attrName>
                                          <p:attrName>ppt_y</p:attrName>
                                        </p:attrNameLst>
                                      </p:cBhvr>
                                      <p:rCtr x="-7083" y="-69"/>
                                    </p:animMotion>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barn(inVertical)">
                                      <p:cBhvr>
                                        <p:cTn id="82" dur="500"/>
                                        <p:tgtEl>
                                          <p:spTgt spid="5"/>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1"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anim calcmode="lin" valueType="num">
                                      <p:cBhvr additive="base">
                                        <p:cTn id="87" dur="500" fill="hold"/>
                                        <p:tgtEl>
                                          <p:spTgt spid="10"/>
                                        </p:tgtEl>
                                        <p:attrNameLst>
                                          <p:attrName>ppt_x</p:attrName>
                                        </p:attrNameLst>
                                      </p:cBhvr>
                                      <p:tavLst>
                                        <p:tav tm="0">
                                          <p:val>
                                            <p:strVal val="#ppt_x"/>
                                          </p:val>
                                        </p:tav>
                                        <p:tav tm="100000">
                                          <p:val>
                                            <p:strVal val="#ppt_x"/>
                                          </p:val>
                                        </p:tav>
                                      </p:tavLst>
                                    </p:anim>
                                    <p:anim calcmode="lin" valueType="num">
                                      <p:cBhvr additive="base">
                                        <p:cTn id="8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ppt_w</p:attrName>
                                        </p:attrNameLst>
                                      </p:cBhvr>
                                      <p:tavLst>
                                        <p:tav tm="0">
                                          <p:val>
                                            <p:fltVal val="0"/>
                                          </p:val>
                                        </p:tav>
                                        <p:tav tm="100000">
                                          <p:val>
                                            <p:strVal val="#ppt_w"/>
                                          </p:val>
                                        </p:tav>
                                      </p:tavLst>
                                    </p:anim>
                                    <p:anim calcmode="lin" valueType="num">
                                      <p:cBhvr>
                                        <p:cTn id="94" dur="500" fill="hold"/>
                                        <p:tgtEl>
                                          <p:spTgt spid="15"/>
                                        </p:tgtEl>
                                        <p:attrNameLst>
                                          <p:attrName>ppt_h</p:attrName>
                                        </p:attrNameLst>
                                      </p:cBhvr>
                                      <p:tavLst>
                                        <p:tav tm="0">
                                          <p:val>
                                            <p:fltVal val="0"/>
                                          </p:val>
                                        </p:tav>
                                        <p:tav tm="100000">
                                          <p:val>
                                            <p:strVal val="#ppt_h"/>
                                          </p:val>
                                        </p:tav>
                                      </p:tavLst>
                                    </p:anim>
                                    <p:animEffect transition="in" filter="fade">
                                      <p:cBhvr>
                                        <p:cTn id="9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8" grpId="0"/>
      <p:bldP spid="8" grpId="1"/>
      <p:bldP spid="9" grpId="0"/>
      <p:bldP spid="9" grpId="1"/>
      <p:bldP spid="10" grpId="0"/>
      <p:bldP spid="11" grpId="0"/>
      <p:bldP spid="12" grpId="0"/>
      <p:bldP spid="13" grpId="0"/>
      <p:bldP spid="13" grpId="1"/>
      <p:bldP spid="14" grpId="0"/>
      <p:bldP spid="14" grpId="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4294967295"/>
              </p:nvPr>
            </p:nvSpPr>
            <p:spPr>
              <a:xfrm>
                <a:off x="61664" y="30425"/>
                <a:ext cx="8686800" cy="5545138"/>
              </a:xfrm>
            </p:spPr>
            <p:txBody>
              <a:bodyPr>
                <a:normAutofit/>
              </a:bodyPr>
              <a:lstStyle/>
              <a:p>
                <a:pPr marL="0" indent="0" algn="just">
                  <a:spcBef>
                    <a:spcPts val="0"/>
                  </a:spcBef>
                  <a:buNone/>
                </a:pPr>
                <a:r>
                  <a:rPr lang="vi-VN" sz="3000" b="1">
                    <a:solidFill>
                      <a:srgbClr val="FF0000"/>
                    </a:solidFill>
                    <a:latin typeface="+mj-lt"/>
                  </a:rPr>
                  <a:t>3. </a:t>
                </a:r>
                <a:r>
                  <a:rPr lang="vi-VN" sz="3000" b="1">
                    <a:solidFill>
                      <a:srgbClr val="0070C0"/>
                    </a:solidFill>
                    <a:latin typeface="+mj-lt"/>
                  </a:rPr>
                  <a:t>Hai ô tô cùng chuyển gạo ở một kho. Ô tô thứ nhất chuyển được  </a:t>
                </a:r>
                <a14:m>
                  <m:oMath xmlns:m="http://schemas.openxmlformats.org/officeDocument/2006/math">
                    <m:f>
                      <m:fPr>
                        <m:ctrlPr>
                          <a:rPr lang="vi-VN" b="1" i="1" smtClean="0">
                            <a:solidFill>
                              <a:srgbClr val="0070C0"/>
                            </a:solidFill>
                            <a:latin typeface="Cambria Math"/>
                          </a:rPr>
                        </m:ctrlPr>
                      </m:fPr>
                      <m:num>
                        <m:r>
                          <a:rPr lang="vi-VN" b="1" i="1" smtClean="0">
                            <a:solidFill>
                              <a:srgbClr val="0070C0"/>
                            </a:solidFill>
                            <a:latin typeface="Cambria Math"/>
                          </a:rPr>
                          <m:t>𝟐</m:t>
                        </m:r>
                      </m:num>
                      <m:den>
                        <m:r>
                          <a:rPr lang="vi-VN" b="1" i="1" smtClean="0">
                            <a:solidFill>
                              <a:srgbClr val="0070C0"/>
                            </a:solidFill>
                            <a:latin typeface="Cambria Math"/>
                          </a:rPr>
                          <m:t>𝟕</m:t>
                        </m:r>
                      </m:den>
                    </m:f>
                    <m:r>
                      <a:rPr lang="vi-VN" b="1" i="1" smtClean="0">
                        <a:solidFill>
                          <a:srgbClr val="0070C0"/>
                        </a:solidFill>
                        <a:latin typeface="Cambria Math"/>
                      </a:rPr>
                      <m:t>  </m:t>
                    </m:r>
                  </m:oMath>
                </a14:m>
                <a:r>
                  <a:rPr lang="vi-VN" sz="3000" b="1">
                    <a:solidFill>
                      <a:srgbClr val="0070C0"/>
                    </a:solidFill>
                    <a:latin typeface="+mj-lt"/>
                  </a:rPr>
                  <a:t>số gạo trong kho, ô tô thứ hai chuyển được </a:t>
                </a:r>
                <a14:m>
                  <m:oMath xmlns:m="http://schemas.openxmlformats.org/officeDocument/2006/math">
                    <m:f>
                      <m:fPr>
                        <m:ctrlPr>
                          <a:rPr lang="vi-VN" b="1" i="1" smtClean="0">
                            <a:solidFill>
                              <a:srgbClr val="0070C0"/>
                            </a:solidFill>
                            <a:latin typeface="Cambria Math"/>
                          </a:rPr>
                        </m:ctrlPr>
                      </m:fPr>
                      <m:num>
                        <m:r>
                          <a:rPr lang="vi-VN" b="1" i="1" smtClean="0">
                            <a:solidFill>
                              <a:srgbClr val="0070C0"/>
                            </a:solidFill>
                            <a:latin typeface="Cambria Math"/>
                          </a:rPr>
                          <m:t>𝟑</m:t>
                        </m:r>
                      </m:num>
                      <m:den>
                        <m:r>
                          <a:rPr lang="vi-VN" b="1" i="1" smtClean="0">
                            <a:solidFill>
                              <a:srgbClr val="0070C0"/>
                            </a:solidFill>
                            <a:latin typeface="Cambria Math"/>
                          </a:rPr>
                          <m:t>𝟕</m:t>
                        </m:r>
                      </m:den>
                    </m:f>
                  </m:oMath>
                </a14:m>
                <a:r>
                  <a:rPr lang="vi-VN" sz="3000" b="1">
                    <a:solidFill>
                      <a:srgbClr val="0070C0"/>
                    </a:solidFill>
                    <a:latin typeface="+mj-lt"/>
                  </a:rPr>
                  <a:t> số gạo trong kho. Hỏi cả hai ô tô chuyển được bao nhiêu phần số gạo trong kho?</a:t>
                </a:r>
              </a:p>
              <a:p>
                <a:pPr marL="0" indent="0" algn="ctr">
                  <a:spcBef>
                    <a:spcPts val="0"/>
                  </a:spcBef>
                  <a:buNone/>
                </a:pPr>
                <a:r>
                  <a:rPr lang="vi-VN" sz="3000" b="1" u="sng">
                    <a:latin typeface="+mj-lt"/>
                  </a:rPr>
                  <a:t>Tóm tắt</a:t>
                </a:r>
                <a:endParaRPr lang="en-US" sz="3000" u="sng">
                  <a:latin typeface="+mj-lt"/>
                </a:endParaRPr>
              </a:p>
            </p:txBody>
          </p:sp>
        </mc:Choice>
        <mc:Fallback>
          <p:sp>
            <p:nvSpPr>
              <p:cNvPr id="2" name="Content Placeholder 1"/>
              <p:cNvSpPr>
                <a:spLocks noGrp="1" noRot="1" noChangeAspect="1" noMove="1" noResize="1" noEditPoints="1" noAdjustHandles="1" noChangeArrowheads="1" noChangeShapeType="1" noTextEdit="1"/>
              </p:cNvSpPr>
              <p:nvPr>
                <p:ph idx="4294967295"/>
              </p:nvPr>
            </p:nvSpPr>
            <p:spPr>
              <a:xfrm>
                <a:off x="61664" y="30425"/>
                <a:ext cx="8686800" cy="5545138"/>
              </a:xfrm>
              <a:blipFill rotWithShape="1">
                <a:blip r:embed="rId2"/>
                <a:stretch>
                  <a:fillRect l="-1614" t="-1429" r="-1684"/>
                </a:stretch>
              </a:blipFill>
            </p:spPr>
            <p:txBody>
              <a:bodyPr/>
              <a:lstStyle/>
              <a:p>
                <a:r>
                  <a:rPr lang="en-US">
                    <a:noFill/>
                  </a:rPr>
                  <a:t> </a:t>
                </a:r>
              </a:p>
            </p:txBody>
          </p:sp>
        </mc:Fallback>
      </mc:AlternateContent>
      <p:cxnSp>
        <p:nvCxnSpPr>
          <p:cNvPr id="4" name="Straight Connector 3"/>
          <p:cNvCxnSpPr/>
          <p:nvPr/>
        </p:nvCxnSpPr>
        <p:spPr>
          <a:xfrm>
            <a:off x="1043608" y="1038314"/>
            <a:ext cx="2232248"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913584" y="1038314"/>
            <a:ext cx="2808312"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229347" y="1762633"/>
            <a:ext cx="2088232"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049488" y="1758394"/>
            <a:ext cx="2952328"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a:off x="6805875" y="1799955"/>
            <a:ext cx="176717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57200" y="2334458"/>
            <a:ext cx="7416824"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 y="4200589"/>
            <a:ext cx="61690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Left Brace 26"/>
          <p:cNvSpPr/>
          <p:nvPr/>
        </p:nvSpPr>
        <p:spPr>
          <a:xfrm rot="5400000">
            <a:off x="1279379" y="3024450"/>
            <a:ext cx="420216" cy="1656184"/>
          </a:xfrm>
          <a:prstGeom prst="lef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28" name="Left Brace 27"/>
          <p:cNvSpPr/>
          <p:nvPr/>
        </p:nvSpPr>
        <p:spPr>
          <a:xfrm rot="5400000">
            <a:off x="3511624" y="2592402"/>
            <a:ext cx="420216" cy="2520280"/>
          </a:xfrm>
          <a:prstGeom prst="lef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29" name="Left Brace 28"/>
          <p:cNvSpPr/>
          <p:nvPr/>
        </p:nvSpPr>
        <p:spPr>
          <a:xfrm rot="16200000">
            <a:off x="2611526" y="2628405"/>
            <a:ext cx="420216" cy="4320481"/>
          </a:xfrm>
          <a:prstGeom prst="leftBrace">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3" name="TextBox 2"/>
          <p:cNvSpPr txBox="1"/>
          <p:nvPr/>
        </p:nvSpPr>
        <p:spPr>
          <a:xfrm>
            <a:off x="169168" y="3035374"/>
            <a:ext cx="2664296" cy="523220"/>
          </a:xfrm>
          <a:prstGeom prst="rect">
            <a:avLst/>
          </a:prstGeom>
          <a:noFill/>
        </p:spPr>
        <p:txBody>
          <a:bodyPr wrap="square" rtlCol="0">
            <a:spAutoFit/>
          </a:bodyPr>
          <a:lstStyle/>
          <a:p>
            <a:pPr algn="ctr"/>
            <a:r>
              <a:rPr lang="vi-VN" sz="2800" b="1">
                <a:latin typeface="+mj-lt"/>
              </a:rPr>
              <a:t>Ô tô thứ nhất</a:t>
            </a:r>
            <a:endParaRPr lang="en-US" sz="2800" b="1">
              <a:latin typeface="+mj-lt"/>
            </a:endParaRPr>
          </a:p>
        </p:txBody>
      </p:sp>
      <p:sp>
        <p:nvSpPr>
          <p:cNvPr id="5" name="TextBox 4"/>
          <p:cNvSpPr txBox="1"/>
          <p:nvPr/>
        </p:nvSpPr>
        <p:spPr>
          <a:xfrm>
            <a:off x="2401416" y="4998754"/>
            <a:ext cx="783847" cy="584775"/>
          </a:xfrm>
          <a:prstGeom prst="rect">
            <a:avLst/>
          </a:prstGeom>
          <a:noFill/>
        </p:spPr>
        <p:txBody>
          <a:bodyPr wrap="square" rtlCol="0">
            <a:spAutoFit/>
          </a:bodyPr>
          <a:lstStyle/>
          <a:p>
            <a:pPr algn="ctr"/>
            <a:r>
              <a:rPr lang="vi-VN" sz="3200" b="1"/>
              <a:t>?</a:t>
            </a:r>
            <a:endParaRPr lang="en-US" sz="3200" b="1"/>
          </a:p>
        </p:txBody>
      </p:sp>
      <p:sp>
        <p:nvSpPr>
          <p:cNvPr id="18" name="TextBox 17"/>
          <p:cNvSpPr txBox="1"/>
          <p:nvPr/>
        </p:nvSpPr>
        <p:spPr>
          <a:xfrm>
            <a:off x="2401416" y="3054538"/>
            <a:ext cx="2664296" cy="523220"/>
          </a:xfrm>
          <a:prstGeom prst="rect">
            <a:avLst/>
          </a:prstGeom>
          <a:noFill/>
        </p:spPr>
        <p:txBody>
          <a:bodyPr wrap="square" rtlCol="0">
            <a:spAutoFit/>
          </a:bodyPr>
          <a:lstStyle/>
          <a:p>
            <a:pPr algn="ctr"/>
            <a:r>
              <a:rPr lang="vi-VN" sz="2800" b="1">
                <a:latin typeface="+mj-lt"/>
              </a:rPr>
              <a:t>Ô tô thứ hai</a:t>
            </a:r>
            <a:endParaRPr lang="en-US" sz="2800" b="1">
              <a:latin typeface="+mj-lt"/>
            </a:endParaRPr>
          </a:p>
        </p:txBody>
      </p:sp>
    </p:spTree>
    <p:extLst>
      <p:ext uri="{BB962C8B-B14F-4D97-AF65-F5344CB8AC3E}">
        <p14:creationId xmlns:p14="http://schemas.microsoft.com/office/powerpoint/2010/main" val="269828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par>
                                <p:cTn id="15" presetID="16" presetClass="entr" presetSubtype="21"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par>
                                <p:cTn id="18" presetID="16" presetClass="entr" presetSubtype="2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animEffect transition="in" filter="wipe(down)">
                                      <p:cBhvr>
                                        <p:cTn id="36" dur="500"/>
                                        <p:tgtEl>
                                          <p:spTgt spid="2">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circle(in)">
                                      <p:cBhvr>
                                        <p:cTn id="47" dur="2000"/>
                                        <p:tgtEl>
                                          <p:spTgt spid="27"/>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circle(in)">
                                      <p:cBhvr>
                                        <p:cTn id="50" dur="20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ircle(in)">
                                      <p:cBhvr>
                                        <p:cTn id="55" dur="2000"/>
                                        <p:tgtEl>
                                          <p:spTgt spid="1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circle(in)">
                                      <p:cBhvr>
                                        <p:cTn id="58" dur="20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circle(in)">
                                      <p:cBhvr>
                                        <p:cTn id="63" dur="2000"/>
                                        <p:tgtEl>
                                          <p:spTgt spid="29"/>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circle(in)">
                                      <p:cBhvr>
                                        <p:cTn id="6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 grpId="0"/>
      <p:bldP spid="5"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1" name="Content Placeholder 20"/>
              <p:cNvSpPr>
                <a:spLocks noGrp="1"/>
              </p:cNvSpPr>
              <p:nvPr>
                <p:ph idx="4294967295"/>
              </p:nvPr>
            </p:nvSpPr>
            <p:spPr>
              <a:xfrm>
                <a:off x="821297" y="2752676"/>
                <a:ext cx="8229600" cy="2908300"/>
              </a:xfrm>
            </p:spPr>
            <p:txBody>
              <a:bodyPr/>
              <a:lstStyle/>
              <a:p>
                <a:pPr marL="0" indent="0" algn="ctr">
                  <a:buNone/>
                </a:pPr>
                <a:r>
                  <a:rPr lang="vi-VN" b="1">
                    <a:latin typeface="+mj-lt"/>
                  </a:rPr>
                  <a:t>Bài giải</a:t>
                </a:r>
              </a:p>
              <a:p>
                <a:pPr marL="0" indent="0">
                  <a:buNone/>
                </a:pPr>
                <a:r>
                  <a:rPr lang="vi-VN">
                    <a:latin typeface="+mj-lt"/>
                  </a:rPr>
                  <a:t>	Cả hai ô tô chuyển được là:</a:t>
                </a:r>
              </a:p>
              <a:p>
                <a:pPr marL="0" indent="0">
                  <a:buNone/>
                </a:pPr>
                <a:r>
                  <a:rPr lang="vi-VN">
                    <a:latin typeface="+mj-lt"/>
                  </a:rPr>
                  <a:t>		</a:t>
                </a:r>
                <a14:m>
                  <m:oMath xmlns:m="http://schemas.openxmlformats.org/officeDocument/2006/math">
                    <m:f>
                      <m:fPr>
                        <m:ctrlPr>
                          <a:rPr lang="vi-VN" i="1" smtClean="0">
                            <a:latin typeface="Cambria Math"/>
                          </a:rPr>
                        </m:ctrlPr>
                      </m:fPr>
                      <m:num>
                        <m:r>
                          <a:rPr lang="vi-VN" b="0" i="1" smtClean="0">
                            <a:latin typeface="Cambria Math"/>
                          </a:rPr>
                          <m:t>2</m:t>
                        </m:r>
                      </m:num>
                      <m:den>
                        <m:r>
                          <a:rPr lang="vi-VN" b="0" i="1" smtClean="0">
                            <a:latin typeface="Cambria Math"/>
                          </a:rPr>
                          <m:t>7</m:t>
                        </m:r>
                      </m:den>
                    </m:f>
                    <m:r>
                      <a:rPr lang="vi-VN" b="0" i="1" smtClean="0">
                        <a:latin typeface="Cambria Math"/>
                      </a:rPr>
                      <m:t> + </m:t>
                    </m:r>
                    <m:f>
                      <m:fPr>
                        <m:ctrlPr>
                          <a:rPr lang="vi-VN" b="0" i="1" smtClean="0">
                            <a:latin typeface="Cambria Math"/>
                          </a:rPr>
                        </m:ctrlPr>
                      </m:fPr>
                      <m:num>
                        <m:r>
                          <a:rPr lang="vi-VN" b="0" i="1" smtClean="0">
                            <a:latin typeface="Cambria Math"/>
                          </a:rPr>
                          <m:t>3</m:t>
                        </m:r>
                      </m:num>
                      <m:den>
                        <m:r>
                          <a:rPr lang="vi-VN" b="0" i="1" smtClean="0">
                            <a:latin typeface="Cambria Math"/>
                          </a:rPr>
                          <m:t>7</m:t>
                        </m:r>
                      </m:den>
                    </m:f>
                  </m:oMath>
                </a14:m>
                <a:r>
                  <a:rPr lang="vi-VN">
                    <a:latin typeface="+mj-lt"/>
                  </a:rPr>
                  <a:t> = </a:t>
                </a:r>
                <a14:m>
                  <m:oMath xmlns:m="http://schemas.openxmlformats.org/officeDocument/2006/math">
                    <m:f>
                      <m:fPr>
                        <m:ctrlPr>
                          <a:rPr lang="vi-VN" i="1" smtClean="0">
                            <a:latin typeface="Cambria Math"/>
                          </a:rPr>
                        </m:ctrlPr>
                      </m:fPr>
                      <m:num>
                        <m:r>
                          <a:rPr lang="vi-VN" b="0" i="1" smtClean="0">
                            <a:latin typeface="Cambria Math"/>
                          </a:rPr>
                          <m:t>5</m:t>
                        </m:r>
                      </m:num>
                      <m:den>
                        <m:r>
                          <a:rPr lang="vi-VN" b="0" i="1" smtClean="0">
                            <a:latin typeface="Cambria Math"/>
                          </a:rPr>
                          <m:t>7</m:t>
                        </m:r>
                      </m:den>
                    </m:f>
                  </m:oMath>
                </a14:m>
                <a:r>
                  <a:rPr lang="vi-VN">
                    <a:latin typeface="+mj-lt"/>
                  </a:rPr>
                  <a:t> (số gạo)</a:t>
                </a:r>
              </a:p>
              <a:p>
                <a:pPr marL="0" indent="0">
                  <a:buNone/>
                </a:pPr>
                <a:r>
                  <a:rPr lang="vi-VN">
                    <a:latin typeface="+mj-lt"/>
                  </a:rPr>
                  <a:t>			</a:t>
                </a:r>
                <a:r>
                  <a:rPr lang="en-US" smtClean="0">
                    <a:latin typeface="Times New Roman" panose="02020603050405020304" pitchFamily="18" charset="0"/>
                    <a:cs typeface="Times New Roman" panose="02020603050405020304" pitchFamily="18" charset="0"/>
                  </a:rPr>
                  <a:t>ĐS</a:t>
                </a:r>
                <a:r>
                  <a:rPr lang="vi-VN" smtClean="0">
                    <a:latin typeface="+mj-lt"/>
                  </a:rPr>
                  <a:t>: </a:t>
                </a:r>
                <a14:m>
                  <m:oMath xmlns:m="http://schemas.openxmlformats.org/officeDocument/2006/math">
                    <m:f>
                      <m:fPr>
                        <m:ctrlPr>
                          <a:rPr lang="vi-VN" i="1">
                            <a:latin typeface="Cambria Math"/>
                          </a:rPr>
                        </m:ctrlPr>
                      </m:fPr>
                      <m:num>
                        <m:r>
                          <a:rPr lang="vi-VN" i="1">
                            <a:latin typeface="Cambria Math"/>
                          </a:rPr>
                          <m:t>5</m:t>
                        </m:r>
                      </m:num>
                      <m:den>
                        <m:r>
                          <a:rPr lang="vi-VN" i="1">
                            <a:latin typeface="Cambria Math"/>
                          </a:rPr>
                          <m:t>7</m:t>
                        </m:r>
                      </m:den>
                    </m:f>
                  </m:oMath>
                </a14:m>
                <a:r>
                  <a:rPr lang="vi-VN">
                    <a:latin typeface="+mj-lt"/>
                  </a:rPr>
                  <a:t> số gạo</a:t>
                </a:r>
              </a:p>
              <a:p>
                <a:pPr marL="0" indent="0">
                  <a:buNone/>
                </a:pPr>
                <a:endParaRPr lang="en-US">
                  <a:latin typeface="+mj-lt"/>
                </a:endParaRPr>
              </a:p>
            </p:txBody>
          </p:sp>
        </mc:Choice>
        <mc:Fallback>
          <p:sp>
            <p:nvSpPr>
              <p:cNvPr id="21" name="Content Placeholder 20"/>
              <p:cNvSpPr>
                <a:spLocks noGrp="1" noRot="1" noChangeAspect="1" noMove="1" noResize="1" noEditPoints="1" noAdjustHandles="1" noChangeArrowheads="1" noChangeShapeType="1" noTextEdit="1"/>
              </p:cNvSpPr>
              <p:nvPr>
                <p:ph idx="4294967295"/>
              </p:nvPr>
            </p:nvSpPr>
            <p:spPr>
              <a:xfrm>
                <a:off x="821297" y="2752676"/>
                <a:ext cx="8229600" cy="2908300"/>
              </a:xfrm>
              <a:blipFill rotWithShape="1">
                <a:blip r:embed="rId2"/>
                <a:stretch>
                  <a:fillRect t="-2935" b="-629"/>
                </a:stretch>
              </a:blipFill>
            </p:spPr>
            <p:txBody>
              <a:bodyPr/>
              <a:lstStyle/>
              <a:p>
                <a:r>
                  <a:rPr lang="en-US">
                    <a:noFill/>
                  </a:rPr>
                  <a:t> </a:t>
                </a:r>
              </a:p>
            </p:txBody>
          </p:sp>
        </mc:Fallback>
      </mc:AlternateContent>
      <p:sp>
        <p:nvSpPr>
          <p:cNvPr id="2" name="TextBox 1"/>
          <p:cNvSpPr txBox="1"/>
          <p:nvPr/>
        </p:nvSpPr>
        <p:spPr>
          <a:xfrm>
            <a:off x="518457" y="188640"/>
            <a:ext cx="7848872" cy="461665"/>
          </a:xfrm>
          <a:prstGeom prst="rect">
            <a:avLst/>
          </a:prstGeom>
          <a:noFill/>
        </p:spPr>
        <p:txBody>
          <a:bodyPr wrap="square" rtlCol="0">
            <a:spAutoFit/>
          </a:bodyPr>
          <a:lstStyle/>
          <a:p>
            <a:pPr algn="ctr"/>
            <a:r>
              <a:rPr lang="vi-VN" sz="2400" b="1" u="sng">
                <a:latin typeface="+mj-lt"/>
              </a:rPr>
              <a:t>TÓM TẮT</a:t>
            </a:r>
            <a:endParaRPr lang="en-US" sz="2400" b="1" u="sng">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449" y="1713895"/>
            <a:ext cx="61690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Left Brace 4"/>
          <p:cNvSpPr/>
          <p:nvPr/>
        </p:nvSpPr>
        <p:spPr>
          <a:xfrm rot="5400000">
            <a:off x="1124612" y="537756"/>
            <a:ext cx="420216" cy="1656184"/>
          </a:xfrm>
          <a:prstGeom prst="lef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6" name="Left Brace 5"/>
          <p:cNvSpPr/>
          <p:nvPr/>
        </p:nvSpPr>
        <p:spPr>
          <a:xfrm rot="5400000">
            <a:off x="3356857" y="105708"/>
            <a:ext cx="420216" cy="2520280"/>
          </a:xfrm>
          <a:prstGeom prst="leftBrace">
            <a:avLst/>
          </a:pr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7" name="Left Brace 6"/>
          <p:cNvSpPr/>
          <p:nvPr/>
        </p:nvSpPr>
        <p:spPr>
          <a:xfrm rot="16200000">
            <a:off x="2456759" y="141711"/>
            <a:ext cx="420216" cy="4320481"/>
          </a:xfrm>
          <a:prstGeom prst="leftBrace">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8" name="TextBox 7"/>
          <p:cNvSpPr txBox="1"/>
          <p:nvPr/>
        </p:nvSpPr>
        <p:spPr>
          <a:xfrm>
            <a:off x="14401" y="548680"/>
            <a:ext cx="2664296" cy="523220"/>
          </a:xfrm>
          <a:prstGeom prst="rect">
            <a:avLst/>
          </a:prstGeom>
          <a:noFill/>
        </p:spPr>
        <p:txBody>
          <a:bodyPr wrap="square" rtlCol="0">
            <a:spAutoFit/>
          </a:bodyPr>
          <a:lstStyle/>
          <a:p>
            <a:pPr algn="ctr"/>
            <a:r>
              <a:rPr lang="vi-VN" sz="2800" b="1">
                <a:latin typeface="+mj-lt"/>
              </a:rPr>
              <a:t>Ô tô thứ nhất</a:t>
            </a:r>
            <a:endParaRPr lang="en-US" sz="2800" b="1">
              <a:latin typeface="+mj-lt"/>
            </a:endParaRPr>
          </a:p>
        </p:txBody>
      </p:sp>
      <p:sp>
        <p:nvSpPr>
          <p:cNvPr id="9" name="TextBox 8"/>
          <p:cNvSpPr txBox="1"/>
          <p:nvPr/>
        </p:nvSpPr>
        <p:spPr>
          <a:xfrm>
            <a:off x="2246649" y="2512060"/>
            <a:ext cx="783847" cy="584775"/>
          </a:xfrm>
          <a:prstGeom prst="rect">
            <a:avLst/>
          </a:prstGeom>
          <a:noFill/>
        </p:spPr>
        <p:txBody>
          <a:bodyPr wrap="square" rtlCol="0">
            <a:spAutoFit/>
          </a:bodyPr>
          <a:lstStyle/>
          <a:p>
            <a:pPr algn="ctr"/>
            <a:r>
              <a:rPr lang="vi-VN" sz="3200" b="1"/>
              <a:t>?</a:t>
            </a:r>
            <a:endParaRPr lang="en-US" sz="3200" b="1"/>
          </a:p>
        </p:txBody>
      </p:sp>
      <p:sp>
        <p:nvSpPr>
          <p:cNvPr id="10" name="TextBox 9"/>
          <p:cNvSpPr txBox="1"/>
          <p:nvPr/>
        </p:nvSpPr>
        <p:spPr>
          <a:xfrm>
            <a:off x="2246649" y="567844"/>
            <a:ext cx="2664296" cy="523220"/>
          </a:xfrm>
          <a:prstGeom prst="rect">
            <a:avLst/>
          </a:prstGeom>
          <a:noFill/>
        </p:spPr>
        <p:txBody>
          <a:bodyPr wrap="square" rtlCol="0">
            <a:spAutoFit/>
          </a:bodyPr>
          <a:lstStyle/>
          <a:p>
            <a:pPr algn="ctr"/>
            <a:r>
              <a:rPr lang="vi-VN" sz="2800" b="1">
                <a:latin typeface="+mj-lt"/>
              </a:rPr>
              <a:t>Ô tô thứ hai</a:t>
            </a:r>
            <a:endParaRPr lang="en-US" sz="2800" b="1">
              <a:latin typeface="+mj-lt"/>
            </a:endParaRPr>
          </a:p>
        </p:txBody>
      </p:sp>
      <p:cxnSp>
        <p:nvCxnSpPr>
          <p:cNvPr id="11" name="Straight Connector 10"/>
          <p:cNvCxnSpPr/>
          <p:nvPr/>
        </p:nvCxnSpPr>
        <p:spPr>
          <a:xfrm>
            <a:off x="518457" y="2876455"/>
            <a:ext cx="0" cy="27847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6626" y="5661248"/>
            <a:ext cx="829275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927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p:cTn id="7"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1">
                                            <p:txEl>
                                              <p:pRg st="1" end="1"/>
                                            </p:txEl>
                                          </p:spTgt>
                                        </p:tgtEl>
                                        <p:attrNameLst>
                                          <p:attrName>style.visibility</p:attrName>
                                        </p:attrNameLst>
                                      </p:cBhvr>
                                      <p:to>
                                        <p:strVal val="visible"/>
                                      </p:to>
                                    </p:set>
                                    <p:animEffect transition="in" filter="barn(inVertical)">
                                      <p:cBhvr>
                                        <p:cTn id="14" dur="500"/>
                                        <p:tgtEl>
                                          <p:spTgt spid="2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anim calcmode="lin" valueType="num">
                                      <p:cBhvr>
                                        <p:cTn id="19" dur="5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1">
                                            <p:txEl>
                                              <p:pRg st="3" end="3"/>
                                            </p:txEl>
                                          </p:spTgt>
                                        </p:tgtEl>
                                        <p:attrNameLst>
                                          <p:attrName>style.visibility</p:attrName>
                                        </p:attrNameLst>
                                      </p:cBhvr>
                                      <p:to>
                                        <p:strVal val="visible"/>
                                      </p:to>
                                    </p:set>
                                    <p:anim calcmode="lin" valueType="num">
                                      <p:cBhvr>
                                        <p:cTn id="26" dur="500" fill="hold"/>
                                        <p:tgtEl>
                                          <p:spTgt spid="21">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1">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43608" y="1484784"/>
            <a:ext cx="5688632" cy="2088232"/>
          </a:xfrm>
          <a:prstGeom prst="cloudCallout">
            <a:avLst>
              <a:gd name="adj1" fmla="val -47537"/>
              <a:gd name="adj2" fmla="val 99932"/>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vi-VN" sz="2400" b="1">
                <a:latin typeface="+mj-lt"/>
              </a:rPr>
              <a:t>NÊU QUY TẮC CỘNG HAI PHÂN SỐ CÙNG MẪU SỐ?</a:t>
            </a:r>
            <a:endParaRPr lang="en-US" sz="2400" b="1">
              <a:latin typeface="+mj-lt"/>
            </a:endParaRPr>
          </a:p>
        </p:txBody>
      </p:sp>
      <p:sp>
        <p:nvSpPr>
          <p:cNvPr id="5" name="Oval Callout 4"/>
          <p:cNvSpPr/>
          <p:nvPr/>
        </p:nvSpPr>
        <p:spPr>
          <a:xfrm>
            <a:off x="3131840" y="3717032"/>
            <a:ext cx="6012160" cy="2376264"/>
          </a:xfrm>
          <a:prstGeom prst="wedgeEllipseCallout">
            <a:avLst>
              <a:gd name="adj1" fmla="val -71880"/>
              <a:gd name="adj2" fmla="val 3705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vi-VN" sz="2800" b="1" i="1">
              <a:latin typeface="+mj-lt"/>
            </a:endParaRPr>
          </a:p>
          <a:p>
            <a:pPr algn="just"/>
            <a:r>
              <a:rPr lang="vi-VN" sz="2800" b="1" i="1">
                <a:solidFill>
                  <a:srgbClr val="FF0000"/>
                </a:solidFill>
                <a:latin typeface="+mj-lt"/>
              </a:rPr>
              <a:t>Muốn cộng hai phân số cùng mẫu số, ta cộng hai tử số với nhau và giữ nguyên mẫu số.</a:t>
            </a:r>
            <a:endParaRPr lang="en-US" sz="2800" b="1" i="1">
              <a:solidFill>
                <a:srgbClr val="FF0000"/>
              </a:solidFill>
              <a:latin typeface="+mj-lt"/>
            </a:endParaRPr>
          </a:p>
          <a:p>
            <a:pPr algn="just"/>
            <a:endParaRPr lang="en-US" sz="2800">
              <a:latin typeface="+mj-l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4576295"/>
            <a:ext cx="2312561" cy="2309089"/>
          </a:xfrm>
          <a:prstGeom prst="rect">
            <a:avLst/>
          </a:prstGeom>
        </p:spPr>
      </p:pic>
    </p:spTree>
    <p:extLst>
      <p:ext uri="{BB962C8B-B14F-4D97-AF65-F5344CB8AC3E}">
        <p14:creationId xmlns:p14="http://schemas.microsoft.com/office/powerpoint/2010/main" val="21004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1043608" y="1484784"/>
            <a:ext cx="5688632" cy="2088232"/>
          </a:xfrm>
          <a:prstGeom prst="cloudCallout">
            <a:avLst>
              <a:gd name="adj1" fmla="val -47537"/>
              <a:gd name="adj2" fmla="val 99932"/>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vi-VN" sz="2400" b="1">
                <a:latin typeface="+mj-lt"/>
              </a:rPr>
              <a:t>NÊU TÍNH CHẤT GIAO HOÁN CỦA PHÉP CỘNG HAI PHÂN SỐ?</a:t>
            </a:r>
            <a:endParaRPr lang="en-US" sz="2400" b="1">
              <a:latin typeface="+mj-lt"/>
            </a:endParaRPr>
          </a:p>
        </p:txBody>
      </p:sp>
      <p:sp>
        <p:nvSpPr>
          <p:cNvPr id="4" name="Oval Callout 3"/>
          <p:cNvSpPr/>
          <p:nvPr/>
        </p:nvSpPr>
        <p:spPr>
          <a:xfrm>
            <a:off x="3131840" y="3717032"/>
            <a:ext cx="6012160" cy="2376264"/>
          </a:xfrm>
          <a:prstGeom prst="wedgeEllipseCallout">
            <a:avLst>
              <a:gd name="adj1" fmla="val -71880"/>
              <a:gd name="adj2" fmla="val 37053"/>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endParaRPr lang="vi-VN" sz="2800" b="1" i="1">
              <a:latin typeface="+mj-lt"/>
            </a:endParaRPr>
          </a:p>
          <a:p>
            <a:pPr algn="just"/>
            <a:r>
              <a:rPr lang="vi-VN" sz="2800" b="1" i="1">
                <a:solidFill>
                  <a:srgbClr val="FF0000"/>
                </a:solidFill>
                <a:latin typeface="+mj-lt"/>
              </a:rPr>
              <a:t>Khi ta đổi chỗ hai phân số trong một tổng thì tổng của chúng không thay đổi.</a:t>
            </a:r>
          </a:p>
          <a:p>
            <a:pPr algn="just"/>
            <a:endParaRPr lang="en-US" sz="2800">
              <a:latin typeface="+mj-lt"/>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4576295"/>
            <a:ext cx="2312561" cy="2309089"/>
          </a:xfrm>
          <a:prstGeom prst="rect">
            <a:avLst/>
          </a:prstGeom>
        </p:spPr>
      </p:pic>
    </p:spTree>
    <p:extLst>
      <p:ext uri="{BB962C8B-B14F-4D97-AF65-F5344CB8AC3E}">
        <p14:creationId xmlns:p14="http://schemas.microsoft.com/office/powerpoint/2010/main" val="230247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3"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3)">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TextBox 2"/>
          <p:cNvSpPr txBox="1"/>
          <p:nvPr/>
        </p:nvSpPr>
        <p:spPr>
          <a:xfrm>
            <a:off x="1403648" y="908720"/>
            <a:ext cx="6912768" cy="923330"/>
          </a:xfrm>
          <a:prstGeom prst="rect">
            <a:avLst/>
          </a:prstGeom>
          <a:noFill/>
        </p:spPr>
        <p:txBody>
          <a:bodyPr wrap="square" rtlCol="0">
            <a:spAutoFit/>
          </a:bodyPr>
          <a:lstStyle/>
          <a:p>
            <a:pPr algn="ctr"/>
            <a:r>
              <a:rPr lang="vi-VN" sz="5400" b="1">
                <a:solidFill>
                  <a:srgbClr val="00B050"/>
                </a:solidFill>
                <a:latin typeface="+mj-lt"/>
              </a:rPr>
              <a:t>DẶN DÒ</a:t>
            </a:r>
            <a:endParaRPr lang="en-US" sz="5400" b="1">
              <a:solidFill>
                <a:srgbClr val="00B050"/>
              </a:solidFill>
              <a:latin typeface="+mj-lt"/>
            </a:endParaRPr>
          </a:p>
        </p:txBody>
      </p:sp>
      <p:sp>
        <p:nvSpPr>
          <p:cNvPr id="4" name="TextBox 3"/>
          <p:cNvSpPr txBox="1"/>
          <p:nvPr/>
        </p:nvSpPr>
        <p:spPr>
          <a:xfrm>
            <a:off x="899592" y="2348880"/>
            <a:ext cx="7560840" cy="3046988"/>
          </a:xfrm>
          <a:prstGeom prst="rect">
            <a:avLst/>
          </a:prstGeom>
          <a:noFill/>
        </p:spPr>
        <p:txBody>
          <a:bodyPr wrap="square" rtlCol="0">
            <a:spAutoFit/>
          </a:bodyPr>
          <a:lstStyle/>
          <a:p>
            <a:pPr marL="285750" indent="-285750">
              <a:buFont typeface="Wingdings" pitchFamily="2" charset="2"/>
              <a:buChar char="Ø"/>
            </a:pPr>
            <a:r>
              <a:rPr lang="vi-VN" sz="4800">
                <a:latin typeface="+mj-lt"/>
              </a:rPr>
              <a:t>Về nhà học bài.</a:t>
            </a:r>
          </a:p>
          <a:p>
            <a:pPr marL="285750" indent="-285750">
              <a:buFont typeface="Wingdings" pitchFamily="2" charset="2"/>
              <a:buChar char="Ø"/>
            </a:pPr>
            <a:r>
              <a:rPr lang="vi-VN" sz="4800">
                <a:latin typeface="+mj-lt"/>
              </a:rPr>
              <a:t>Chuẩn bị bài tiếp theo: </a:t>
            </a:r>
            <a:r>
              <a:rPr lang="vi-VN" sz="4800" b="1" i="1">
                <a:latin typeface="+mj-lt"/>
              </a:rPr>
              <a:t>PHÉP CỘNG PHÂN SỐ </a:t>
            </a:r>
            <a:r>
              <a:rPr lang="vi-VN" sz="4800" i="1">
                <a:latin typeface="+mj-lt"/>
              </a:rPr>
              <a:t>(tiếp theo).</a:t>
            </a:r>
            <a:endParaRPr lang="en-US" sz="4800" i="1">
              <a:latin typeface="+mj-lt"/>
            </a:endParaRPr>
          </a:p>
        </p:txBody>
      </p:sp>
    </p:spTree>
    <p:extLst>
      <p:ext uri="{BB962C8B-B14F-4D97-AF65-F5344CB8AC3E}">
        <p14:creationId xmlns:p14="http://schemas.microsoft.com/office/powerpoint/2010/main" val="92786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683568" y="1484784"/>
            <a:ext cx="7776864" cy="2304256"/>
          </a:xfrm>
          <a:prstGeom prst="rect">
            <a:avLst/>
          </a:prstGeom>
        </p:spPr>
        <p:txBody>
          <a:bodyPr numCol="1">
            <a:prstTxWarp prst="textWave1">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b="1">
                <a:solidFill>
                  <a:srgbClr val="FF0000"/>
                </a:solidFill>
                <a:effectLst>
                  <a:glow rad="101600">
                    <a:schemeClr val="accent6">
                      <a:satMod val="175000"/>
                      <a:alpha val="40000"/>
                    </a:schemeClr>
                  </a:glow>
                </a:effectLst>
              </a:rPr>
              <a:t>Cảm ơn quý cô </a:t>
            </a:r>
            <a:br>
              <a:rPr lang="vi-VN" b="1">
                <a:solidFill>
                  <a:srgbClr val="FF0000"/>
                </a:solidFill>
                <a:effectLst>
                  <a:glow rad="101600">
                    <a:schemeClr val="accent6">
                      <a:satMod val="175000"/>
                      <a:alpha val="40000"/>
                    </a:schemeClr>
                  </a:glow>
                </a:effectLst>
              </a:rPr>
            </a:br>
            <a:r>
              <a:rPr lang="vi-VN" b="1">
                <a:solidFill>
                  <a:srgbClr val="FF0000"/>
                </a:solidFill>
                <a:effectLst>
                  <a:glow rad="101600">
                    <a:schemeClr val="accent6">
                      <a:satMod val="175000"/>
                      <a:alpha val="40000"/>
                    </a:schemeClr>
                  </a:glow>
                </a:effectLst>
              </a:rPr>
              <a:t>và các em học sinh !</a:t>
            </a:r>
            <a:endParaRPr lang="en-US" b="1">
              <a:solidFill>
                <a:srgbClr val="FF0000"/>
              </a:solidFill>
              <a:effectLst>
                <a:glow rad="101600">
                  <a:schemeClr val="accent6">
                    <a:satMod val="175000"/>
                    <a:alpha val="40000"/>
                  </a:schemeClr>
                </a:glow>
              </a:effectLst>
            </a:endParaRPr>
          </a:p>
        </p:txBody>
      </p:sp>
    </p:spTree>
    <p:extLst>
      <p:ext uri="{BB962C8B-B14F-4D97-AF65-F5344CB8AC3E}">
        <p14:creationId xmlns:p14="http://schemas.microsoft.com/office/powerpoint/2010/main" val="390924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1"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2"/>
                                        </p:tgtEl>
                                        <p:attrNameLst>
                                          <p:attrName>ppt_x</p:attrName>
                                          <p:attrName>ppt_y</p:attrName>
                                        </p:attrNameLst>
                                      </p:cBhvr>
                                    </p:animMotion>
                                    <p:animRot by="1500000">
                                      <p:cBhvr>
                                        <p:cTn id="14" dur="125" fill="hold">
                                          <p:stCondLst>
                                            <p:cond delay="0"/>
                                          </p:stCondLst>
                                        </p:cTn>
                                        <p:tgtEl>
                                          <p:spTgt spid="2"/>
                                        </p:tgtEl>
                                        <p:attrNameLst>
                                          <p:attrName>r</p:attrName>
                                        </p:attrNameLst>
                                      </p:cBhvr>
                                    </p:animRot>
                                    <p:animRot by="-1500000">
                                      <p:cBhvr>
                                        <p:cTn id="15" dur="125" fill="hold">
                                          <p:stCondLst>
                                            <p:cond delay="125"/>
                                          </p:stCondLst>
                                        </p:cTn>
                                        <p:tgtEl>
                                          <p:spTgt spid="2"/>
                                        </p:tgtEl>
                                        <p:attrNameLst>
                                          <p:attrName>r</p:attrName>
                                        </p:attrNameLst>
                                      </p:cBhvr>
                                    </p:animRot>
                                    <p:animRot by="-1500000">
                                      <p:cBhvr>
                                        <p:cTn id="16" dur="125" fill="hold">
                                          <p:stCondLst>
                                            <p:cond delay="250"/>
                                          </p:stCondLst>
                                        </p:cTn>
                                        <p:tgtEl>
                                          <p:spTgt spid="2"/>
                                        </p:tgtEl>
                                        <p:attrNameLst>
                                          <p:attrName>r</p:attrName>
                                        </p:attrNameLst>
                                      </p:cBhvr>
                                    </p:animRot>
                                    <p:animRot by="1500000">
                                      <p:cBhvr>
                                        <p:cTn id="17"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67744" y="3573016"/>
                <a:ext cx="1800200" cy="18269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6000" i="1" smtClean="0">
                              <a:latin typeface="Cambria Math"/>
                            </a:rPr>
                          </m:ctrlPr>
                        </m:fPr>
                        <m:num>
                          <m:r>
                            <a:rPr lang="vi-VN" sz="6000" b="0" i="1" smtClean="0">
                              <a:latin typeface="Cambria Math"/>
                            </a:rPr>
                            <m:t>14</m:t>
                          </m:r>
                        </m:num>
                        <m:den>
                          <m:r>
                            <a:rPr lang="vi-VN" sz="6000" b="0" i="1" smtClean="0">
                              <a:latin typeface="Cambria Math"/>
                            </a:rPr>
                            <m:t>15</m:t>
                          </m:r>
                        </m:den>
                      </m:f>
                    </m:oMath>
                  </m:oMathPara>
                </a14:m>
                <a:endParaRPr lang="en-US" sz="600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67744" y="3573016"/>
                <a:ext cx="1800200" cy="1826975"/>
              </a:xfrm>
              <a:prstGeom prst="rect">
                <a:avLst/>
              </a:prstGeom>
              <a:blipFill rotWithShape="1">
                <a:blip r:embed="rId3"/>
                <a:stretch>
                  <a:fillRect/>
                </a:stretch>
              </a:blipFill>
            </p:spPr>
            <p:txBody>
              <a:bodyPr/>
              <a:lstStyle/>
              <a:p>
                <a:r>
                  <a:rPr lang="en-US">
                    <a:noFill/>
                  </a:rPr>
                  <a:t> </a:t>
                </a:r>
              </a:p>
            </p:txBody>
          </p:sp>
        </mc:Fallback>
      </mc:AlternateContent>
      <p:sp>
        <p:nvSpPr>
          <p:cNvPr id="3" name="Rectangle 2"/>
          <p:cNvSpPr/>
          <p:nvPr/>
        </p:nvSpPr>
        <p:spPr>
          <a:xfrm>
            <a:off x="3995936" y="4221088"/>
            <a:ext cx="1008112" cy="8640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a:p>
        </p:txBody>
      </p:sp>
      <mc:AlternateContent xmlns:mc="http://schemas.openxmlformats.org/markup-compatibility/2006" xmlns:a14="http://schemas.microsoft.com/office/drawing/2010/main">
        <mc:Choice Requires="a14">
          <p:sp>
            <p:nvSpPr>
              <p:cNvPr id="5" name="TextBox 4"/>
              <p:cNvSpPr txBox="1"/>
              <p:nvPr/>
            </p:nvSpPr>
            <p:spPr>
              <a:xfrm>
                <a:off x="4788024" y="4145304"/>
                <a:ext cx="1800200" cy="10156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6000" i="1" smtClean="0">
                          <a:latin typeface="Cambria Math"/>
                        </a:rPr>
                        <m:t>1</m:t>
                      </m:r>
                    </m:oMath>
                  </m:oMathPara>
                </a14:m>
                <a:endParaRPr lang="en-US" sz="6000">
                  <a:latin typeface="Times New Roman" pitchFamily="18" charset="0"/>
                  <a:cs typeface="Times New Roman"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788024" y="4145304"/>
                <a:ext cx="1800200" cy="1015663"/>
              </a:xfrm>
              <a:prstGeom prst="rect">
                <a:avLst/>
              </a:prstGeom>
              <a:blipFill rotWithShape="1">
                <a:blip r:embed="rId4"/>
                <a:stretch>
                  <a:fillRect/>
                </a:stretch>
              </a:blipFill>
            </p:spPr>
            <p:txBody>
              <a:bodyPr/>
              <a:lstStyle/>
              <a:p>
                <a:r>
                  <a:rPr lang="en-US">
                    <a:noFill/>
                  </a:rPr>
                  <a:t> </a:t>
                </a:r>
              </a:p>
            </p:txBody>
          </p:sp>
        </mc:Fallback>
      </mc:AlternateContent>
      <p:sp>
        <p:nvSpPr>
          <p:cNvPr id="6" name="TextBox 5"/>
          <p:cNvSpPr txBox="1"/>
          <p:nvPr/>
        </p:nvSpPr>
        <p:spPr>
          <a:xfrm>
            <a:off x="467544" y="2492896"/>
            <a:ext cx="8136904" cy="707886"/>
          </a:xfrm>
          <a:prstGeom prst="rect">
            <a:avLst/>
          </a:prstGeom>
          <a:noFill/>
        </p:spPr>
        <p:txBody>
          <a:bodyPr wrap="square" rtlCol="0">
            <a:spAutoFit/>
          </a:bodyPr>
          <a:lstStyle/>
          <a:p>
            <a:r>
              <a:rPr lang="vi-VN" sz="4000" b="1">
                <a:solidFill>
                  <a:srgbClr val="0070C0"/>
                </a:solidFill>
                <a:latin typeface="+mj-lt"/>
              </a:rPr>
              <a:t>1. Điền dấu thích hợp vào ô trống</a:t>
            </a:r>
            <a:endParaRPr lang="en-US" sz="4000" b="1">
              <a:solidFill>
                <a:srgbClr val="0070C0"/>
              </a:solidFill>
              <a:latin typeface="+mj-lt"/>
            </a:endParaRPr>
          </a:p>
        </p:txBody>
      </p:sp>
      <p:sp>
        <p:nvSpPr>
          <p:cNvPr id="7" name="Rectangle 6"/>
          <p:cNvSpPr/>
          <p:nvPr/>
        </p:nvSpPr>
        <p:spPr>
          <a:xfrm>
            <a:off x="3995936" y="4221088"/>
            <a:ext cx="1008112" cy="8640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vi-VN" sz="8000" b="1">
                <a:solidFill>
                  <a:srgbClr val="FF0000"/>
                </a:solidFill>
                <a:latin typeface="+mj-lt"/>
              </a:rPr>
              <a:t>&lt;</a:t>
            </a:r>
            <a:endParaRPr lang="en-US" sz="8000" b="1">
              <a:solidFill>
                <a:srgbClr val="FF0000"/>
              </a:solidFill>
              <a:latin typeface="+mj-lt"/>
            </a:endParaRPr>
          </a:p>
        </p:txBody>
      </p:sp>
      <p:sp>
        <p:nvSpPr>
          <p:cNvPr id="8" name="Title 1"/>
          <p:cNvSpPr txBox="1">
            <a:spLocks/>
          </p:cNvSpPr>
          <p:nvPr/>
        </p:nvSpPr>
        <p:spPr>
          <a:xfrm>
            <a:off x="1222375" y="548283"/>
            <a:ext cx="7921625" cy="11525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4800" b="1">
                <a:solidFill>
                  <a:srgbClr val="FF0000"/>
                </a:solidFill>
              </a:rPr>
              <a:t>KIỂM TRA BÀI CŨ</a:t>
            </a:r>
            <a:endParaRPr lang="en-US" sz="4800" b="1">
              <a:solidFill>
                <a:srgbClr val="FF0000"/>
              </a:solidFill>
            </a:endParaRPr>
          </a:p>
        </p:txBody>
      </p:sp>
    </p:spTree>
    <p:extLst>
      <p:ext uri="{BB962C8B-B14F-4D97-AF65-F5344CB8AC3E}">
        <p14:creationId xmlns:p14="http://schemas.microsoft.com/office/powerpoint/2010/main" val="412477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249577"/>
            <a:ext cx="9144000" cy="1323439"/>
          </a:xfrm>
          <a:prstGeom prst="rect">
            <a:avLst/>
          </a:prstGeom>
          <a:noFill/>
        </p:spPr>
        <p:txBody>
          <a:bodyPr wrap="square" rtlCol="0">
            <a:spAutoFit/>
          </a:bodyPr>
          <a:lstStyle/>
          <a:p>
            <a:pPr algn="just"/>
            <a:r>
              <a:rPr lang="vi-VN" sz="4000" b="1">
                <a:solidFill>
                  <a:srgbClr val="0070C0"/>
                </a:solidFill>
                <a:latin typeface="+mj-lt"/>
              </a:rPr>
              <a:t>2. Hãy nêu cách so sánh 2 phân số khác mẫu số</a:t>
            </a:r>
            <a:endParaRPr lang="en-US" sz="4000" b="1">
              <a:solidFill>
                <a:srgbClr val="0070C0"/>
              </a:solidFill>
              <a:latin typeface="+mj-lt"/>
            </a:endParaRPr>
          </a:p>
        </p:txBody>
      </p:sp>
      <p:sp>
        <p:nvSpPr>
          <p:cNvPr id="5" name="Title 1"/>
          <p:cNvSpPr txBox="1">
            <a:spLocks/>
          </p:cNvSpPr>
          <p:nvPr/>
        </p:nvSpPr>
        <p:spPr>
          <a:xfrm>
            <a:off x="1222375" y="548283"/>
            <a:ext cx="7921625" cy="11525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4800" b="1">
                <a:solidFill>
                  <a:srgbClr val="FF0000"/>
                </a:solidFill>
              </a:rPr>
              <a:t>KIỂM TRA BÀI CŨ</a:t>
            </a:r>
            <a:endParaRPr lang="en-US" sz="4800" b="1">
              <a:solidFill>
                <a:srgbClr val="FF0000"/>
              </a:solidFill>
            </a:endParaRPr>
          </a:p>
        </p:txBody>
      </p:sp>
      <p:sp>
        <p:nvSpPr>
          <p:cNvPr id="6" name="Rectangle 5"/>
          <p:cNvSpPr/>
          <p:nvPr/>
        </p:nvSpPr>
        <p:spPr>
          <a:xfrm>
            <a:off x="395536" y="3573016"/>
            <a:ext cx="8352928" cy="288032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vi-VN" sz="4000" b="1" i="1">
                <a:latin typeface="+mj-lt"/>
              </a:rPr>
              <a:t>Muốn so sánh hai phân số khác mẫu số, ta có thể quy đồng mẫu số hai phân số đó, rồi so sánh các tử số của hai phân số mới. </a:t>
            </a:r>
            <a:endParaRPr lang="en-US" sz="4000" b="1" i="1">
              <a:latin typeface="+mj-lt"/>
            </a:endParaRPr>
          </a:p>
        </p:txBody>
      </p:sp>
    </p:spTree>
    <p:extLst>
      <p:ext uri="{BB962C8B-B14F-4D97-AF65-F5344CB8AC3E}">
        <p14:creationId xmlns:p14="http://schemas.microsoft.com/office/powerpoint/2010/main" val="228663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040" y="188640"/>
            <a:ext cx="6876256" cy="707886"/>
          </a:xfrm>
          <a:prstGeom prst="rect">
            <a:avLst/>
          </a:prstGeom>
          <a:noFill/>
        </p:spPr>
        <p:txBody>
          <a:bodyPr wrap="square" rtlCol="0">
            <a:spAutoFit/>
          </a:bodyPr>
          <a:lstStyle/>
          <a:p>
            <a:pPr algn="just"/>
            <a:r>
              <a:rPr lang="vi-VN" sz="4000" b="1">
                <a:solidFill>
                  <a:srgbClr val="0070C0"/>
                </a:solidFill>
                <a:latin typeface="+mj-lt"/>
              </a:rPr>
              <a:t>3. So sánh :</a:t>
            </a:r>
            <a:endParaRPr lang="en-US" sz="4000" b="1">
              <a:solidFill>
                <a:srgbClr val="0070C0"/>
              </a:solidFill>
              <a:latin typeface="+mj-lt"/>
            </a:endParaRPr>
          </a:p>
        </p:txBody>
      </p:sp>
      <mc:AlternateContent xmlns:mc="http://schemas.openxmlformats.org/markup-compatibility/2006" xmlns:a14="http://schemas.microsoft.com/office/drawing/2010/main">
        <mc:Choice Requires="a14">
          <p:sp>
            <p:nvSpPr>
              <p:cNvPr id="3" name="TextBox 2"/>
              <p:cNvSpPr txBox="1"/>
              <p:nvPr/>
            </p:nvSpPr>
            <p:spPr>
              <a:xfrm>
                <a:off x="-36512" y="980728"/>
                <a:ext cx="1800200"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latin typeface="Cambria Math"/>
                            </a:rPr>
                          </m:ctrlPr>
                        </m:fPr>
                        <m:num>
                          <m:r>
                            <a:rPr lang="vi-VN" sz="3200" b="0" i="1" smtClean="0">
                              <a:latin typeface="Cambria Math"/>
                            </a:rPr>
                            <m:t>2</m:t>
                          </m:r>
                        </m:num>
                        <m:den>
                          <m:r>
                            <a:rPr lang="vi-VN" sz="3200" b="0" i="1" smtClean="0">
                              <a:latin typeface="Cambria Math"/>
                            </a:rPr>
                            <m:t>3</m:t>
                          </m:r>
                        </m:den>
                      </m:f>
                    </m:oMath>
                  </m:oMathPara>
                </a14:m>
                <a:endParaRPr lang="en-US" sz="3200">
                  <a:latin typeface="Times New Roman" pitchFamily="18" charset="0"/>
                  <a:cs typeface="Times New Roman"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6512" y="980728"/>
                <a:ext cx="1800200" cy="101752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971600" y="980728"/>
                <a:ext cx="1800200"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latin typeface="Cambria Math"/>
                            </a:rPr>
                          </m:ctrlPr>
                        </m:fPr>
                        <m:num>
                          <m:r>
                            <a:rPr lang="vi-VN" sz="3200" b="0" i="1" smtClean="0">
                              <a:latin typeface="Cambria Math"/>
                            </a:rPr>
                            <m:t>3</m:t>
                          </m:r>
                        </m:num>
                        <m:den>
                          <m:r>
                            <a:rPr lang="vi-VN" sz="3200" b="0" i="1" smtClean="0">
                              <a:latin typeface="Cambria Math"/>
                            </a:rPr>
                            <m:t>4</m:t>
                          </m:r>
                        </m:den>
                      </m:f>
                    </m:oMath>
                  </m:oMathPara>
                </a14:m>
                <a:endParaRPr lang="en-US" sz="3200">
                  <a:latin typeface="Times New Roman" pitchFamily="18" charset="0"/>
                  <a:cs typeface="Times New Roman"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971600" y="980728"/>
                <a:ext cx="1800200" cy="1014317"/>
              </a:xfrm>
              <a:prstGeom prst="rect">
                <a:avLst/>
              </a:prstGeom>
              <a:blipFill rotWithShape="1">
                <a:blip r:embed="rId3"/>
                <a:stretch>
                  <a:fillRect/>
                </a:stretch>
              </a:blipFill>
            </p:spPr>
            <p:txBody>
              <a:bodyPr/>
              <a:lstStyle/>
              <a:p>
                <a:r>
                  <a:rPr lang="en-US">
                    <a:noFill/>
                  </a:rPr>
                  <a:t> </a:t>
                </a:r>
              </a:p>
            </p:txBody>
          </p:sp>
        </mc:Fallback>
      </mc:AlternateContent>
      <p:sp>
        <p:nvSpPr>
          <p:cNvPr id="5" name="TextBox 4"/>
          <p:cNvSpPr txBox="1"/>
          <p:nvPr/>
        </p:nvSpPr>
        <p:spPr>
          <a:xfrm>
            <a:off x="1079612" y="1268760"/>
            <a:ext cx="612068" cy="584775"/>
          </a:xfrm>
          <a:prstGeom prst="rect">
            <a:avLst/>
          </a:prstGeom>
          <a:noFill/>
        </p:spPr>
        <p:txBody>
          <a:bodyPr wrap="square" rtlCol="0">
            <a:spAutoFit/>
          </a:bodyPr>
          <a:lstStyle/>
          <a:p>
            <a:r>
              <a:rPr lang="vi-VN" sz="3200">
                <a:latin typeface="Times New Roman" pitchFamily="18" charset="0"/>
                <a:cs typeface="Times New Roman" pitchFamily="18" charset="0"/>
              </a:rPr>
              <a:t>và</a:t>
            </a:r>
            <a:endParaRPr lang="en-US" sz="320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36512" y="2132856"/>
                <a:ext cx="1800200"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latin typeface="Cambria Math"/>
                            </a:rPr>
                          </m:ctrlPr>
                        </m:fPr>
                        <m:num>
                          <m:r>
                            <a:rPr lang="vi-VN" sz="3200" b="0" i="1" smtClean="0">
                              <a:latin typeface="Cambria Math"/>
                            </a:rPr>
                            <m:t>2</m:t>
                          </m:r>
                        </m:num>
                        <m:den>
                          <m:r>
                            <a:rPr lang="vi-VN" sz="3200" b="0" i="1" smtClean="0">
                              <a:latin typeface="Cambria Math"/>
                            </a:rPr>
                            <m:t>3</m:t>
                          </m:r>
                        </m:den>
                      </m:f>
                    </m:oMath>
                  </m:oMathPara>
                </a14:m>
                <a:endParaRPr lang="en-US" sz="3200">
                  <a:latin typeface="Times New Roman" pitchFamily="18" charset="0"/>
                  <a:cs typeface="Times New Roman"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6512" y="2132856"/>
                <a:ext cx="1800200" cy="101752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6512" y="3566811"/>
                <a:ext cx="1800200"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latin typeface="Cambria Math"/>
                            </a:rPr>
                          </m:ctrlPr>
                        </m:fPr>
                        <m:num>
                          <m:r>
                            <a:rPr lang="vi-VN" sz="3200" b="0" i="1" smtClean="0">
                              <a:latin typeface="Cambria Math"/>
                            </a:rPr>
                            <m:t>3</m:t>
                          </m:r>
                        </m:num>
                        <m:den>
                          <m:r>
                            <a:rPr lang="vi-VN" sz="3200" b="0" i="1" smtClean="0">
                              <a:latin typeface="Cambria Math"/>
                            </a:rPr>
                            <m:t>4</m:t>
                          </m:r>
                        </m:den>
                      </m:f>
                    </m:oMath>
                  </m:oMathPara>
                </a14:m>
                <a:endParaRPr lang="en-US" sz="3200">
                  <a:latin typeface="Times New Roman" pitchFamily="18" charset="0"/>
                  <a:cs typeface="Times New Roman"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6512" y="3566811"/>
                <a:ext cx="1800200" cy="101431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39552" y="2132856"/>
                <a:ext cx="2520280"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3200" b="0" i="1" smtClean="0">
                          <a:latin typeface="Cambria Math"/>
                        </a:rPr>
                        <m:t>= </m:t>
                      </m:r>
                      <m:f>
                        <m:fPr>
                          <m:ctrlPr>
                            <a:rPr lang="en-US" sz="3200" i="1" smtClean="0">
                              <a:latin typeface="Cambria Math"/>
                            </a:rPr>
                          </m:ctrlPr>
                        </m:fPr>
                        <m:num>
                          <m:r>
                            <a:rPr lang="vi-VN" sz="3200" b="0" i="1" smtClean="0">
                              <a:latin typeface="Cambria Math"/>
                            </a:rPr>
                            <m:t>2 </m:t>
                          </m:r>
                          <m:r>
                            <a:rPr lang="vi-VN" sz="3200" b="0" i="1" smtClean="0">
                              <a:latin typeface="Cambria Math"/>
                            </a:rPr>
                            <m:t>𝑥</m:t>
                          </m:r>
                          <m:r>
                            <a:rPr lang="vi-VN" sz="3200" b="0" i="1" smtClean="0">
                              <a:latin typeface="Cambria Math"/>
                            </a:rPr>
                            <m:t> 4</m:t>
                          </m:r>
                        </m:num>
                        <m:den>
                          <m:r>
                            <a:rPr lang="vi-VN" sz="3200" b="0" i="1" smtClean="0">
                              <a:latin typeface="Cambria Math"/>
                            </a:rPr>
                            <m:t>3 </m:t>
                          </m:r>
                          <m:r>
                            <a:rPr lang="vi-VN" sz="3200" b="0" i="1" smtClean="0">
                              <a:latin typeface="Cambria Math"/>
                            </a:rPr>
                            <m:t>𝑥</m:t>
                          </m:r>
                          <m:r>
                            <a:rPr lang="vi-VN" sz="3200" b="0" i="1" smtClean="0">
                              <a:latin typeface="Cambria Math"/>
                            </a:rPr>
                            <m:t> 4</m:t>
                          </m:r>
                        </m:den>
                      </m:f>
                    </m:oMath>
                  </m:oMathPara>
                </a14:m>
                <a:endParaRPr lang="en-US" sz="3200">
                  <a:latin typeface="Times New Roman" pitchFamily="18" charset="0"/>
                  <a:cs typeface="Times New Roman"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39552" y="2132856"/>
                <a:ext cx="2520280" cy="1017523"/>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39552" y="3573016"/>
                <a:ext cx="2520280"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3200" b="0" i="1" smtClean="0">
                          <a:latin typeface="Cambria Math"/>
                        </a:rPr>
                        <m:t>= </m:t>
                      </m:r>
                      <m:f>
                        <m:fPr>
                          <m:ctrlPr>
                            <a:rPr lang="en-US" sz="3200" i="1" smtClean="0">
                              <a:latin typeface="Cambria Math"/>
                            </a:rPr>
                          </m:ctrlPr>
                        </m:fPr>
                        <m:num>
                          <m:r>
                            <a:rPr lang="vi-VN" sz="3200" b="0" i="1" smtClean="0">
                              <a:latin typeface="Cambria Math"/>
                            </a:rPr>
                            <m:t>3 </m:t>
                          </m:r>
                          <m:r>
                            <a:rPr lang="vi-VN" sz="3200" b="0" i="1" smtClean="0">
                              <a:latin typeface="Cambria Math"/>
                            </a:rPr>
                            <m:t>𝑥</m:t>
                          </m:r>
                          <m:r>
                            <a:rPr lang="vi-VN" sz="3200" b="0" i="1" smtClean="0">
                              <a:latin typeface="Cambria Math"/>
                            </a:rPr>
                            <m:t> 3</m:t>
                          </m:r>
                        </m:num>
                        <m:den>
                          <m:r>
                            <a:rPr lang="vi-VN" sz="3200" b="0" i="1" smtClean="0">
                              <a:latin typeface="Cambria Math"/>
                            </a:rPr>
                            <m:t>4 </m:t>
                          </m:r>
                          <m:r>
                            <a:rPr lang="vi-VN" sz="3200" b="0" i="1" smtClean="0">
                              <a:latin typeface="Cambria Math"/>
                            </a:rPr>
                            <m:t>𝑥</m:t>
                          </m:r>
                          <m:r>
                            <a:rPr lang="vi-VN" sz="3200" b="0" i="1" smtClean="0">
                              <a:latin typeface="Cambria Math"/>
                            </a:rPr>
                            <m:t> 3</m:t>
                          </m:r>
                        </m:den>
                      </m:f>
                    </m:oMath>
                  </m:oMathPara>
                </a14:m>
                <a:endParaRPr lang="en-US" sz="3200">
                  <a:latin typeface="Times New Roman" pitchFamily="18" charset="0"/>
                  <a:cs typeface="Times New Roman"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39552" y="3573016"/>
                <a:ext cx="2520280" cy="101752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195736" y="2132856"/>
                <a:ext cx="1853952"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3200" b="0" i="1" smtClean="0">
                          <a:latin typeface="Cambria Math"/>
                        </a:rPr>
                        <m:t>= </m:t>
                      </m:r>
                      <m:f>
                        <m:fPr>
                          <m:ctrlPr>
                            <a:rPr lang="en-US" sz="3200" i="1" smtClean="0">
                              <a:latin typeface="Cambria Math"/>
                            </a:rPr>
                          </m:ctrlPr>
                        </m:fPr>
                        <m:num>
                          <m:r>
                            <a:rPr lang="vi-VN" sz="3200" b="0" i="1" smtClean="0">
                              <a:latin typeface="Cambria Math"/>
                            </a:rPr>
                            <m:t>8</m:t>
                          </m:r>
                        </m:num>
                        <m:den>
                          <m:r>
                            <a:rPr lang="vi-VN" sz="3200" b="0" i="1" smtClean="0">
                              <a:latin typeface="Cambria Math"/>
                            </a:rPr>
                            <m:t>12</m:t>
                          </m:r>
                        </m:den>
                      </m:f>
                    </m:oMath>
                  </m:oMathPara>
                </a14:m>
                <a:endParaRPr lang="en-US" sz="3200">
                  <a:latin typeface="Times New Roman" pitchFamily="18" charset="0"/>
                  <a:cs typeface="Times New Roman"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195736" y="2132856"/>
                <a:ext cx="1853952" cy="1014317"/>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195736" y="3573016"/>
                <a:ext cx="1853952"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vi-VN" sz="3200" b="0" i="1" smtClean="0">
                          <a:latin typeface="Cambria Math"/>
                        </a:rPr>
                        <m:t>= </m:t>
                      </m:r>
                      <m:f>
                        <m:fPr>
                          <m:ctrlPr>
                            <a:rPr lang="en-US" sz="3200" i="1" smtClean="0">
                              <a:latin typeface="Cambria Math"/>
                            </a:rPr>
                          </m:ctrlPr>
                        </m:fPr>
                        <m:num>
                          <m:r>
                            <a:rPr lang="vi-VN" sz="3200" b="0" i="1" smtClean="0">
                              <a:latin typeface="Cambria Math"/>
                            </a:rPr>
                            <m:t>9</m:t>
                          </m:r>
                        </m:num>
                        <m:den>
                          <m:r>
                            <a:rPr lang="vi-VN" sz="3200" b="0" i="1" smtClean="0">
                              <a:latin typeface="Cambria Math"/>
                            </a:rPr>
                            <m:t>12</m:t>
                          </m:r>
                        </m:den>
                      </m:f>
                    </m:oMath>
                  </m:oMathPara>
                </a14:m>
                <a:endParaRPr lang="en-US" sz="3200">
                  <a:latin typeface="Times New Roman" pitchFamily="18" charset="0"/>
                  <a:cs typeface="Times New Roman"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195736" y="3573016"/>
                <a:ext cx="1853952" cy="1014317"/>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83568" y="4869160"/>
                <a:ext cx="2088232" cy="1049839"/>
              </a:xfrm>
              <a:prstGeom prst="rect">
                <a:avLst/>
              </a:prstGeom>
              <a:noFill/>
            </p:spPr>
            <p:txBody>
              <a:bodyPr wrap="square" rtlCol="0">
                <a:spAutoFit/>
              </a:bodyPr>
              <a:lstStyle/>
              <a:p>
                <a14:m>
                  <m:oMath xmlns:m="http://schemas.openxmlformats.org/officeDocument/2006/math">
                    <m:f>
                      <m:fPr>
                        <m:ctrlPr>
                          <a:rPr lang="en-US" sz="4400" i="1" smtClean="0">
                            <a:latin typeface="Cambria Math"/>
                          </a:rPr>
                        </m:ctrlPr>
                      </m:fPr>
                      <m:num>
                        <m:r>
                          <a:rPr lang="vi-VN" sz="4400" b="0" i="1" smtClean="0">
                            <a:latin typeface="Cambria Math"/>
                          </a:rPr>
                          <m:t>8</m:t>
                        </m:r>
                      </m:num>
                      <m:den>
                        <m:r>
                          <a:rPr lang="vi-VN" sz="4400" b="0" i="1" smtClean="0">
                            <a:latin typeface="Cambria Math"/>
                          </a:rPr>
                          <m:t>12</m:t>
                        </m:r>
                      </m:den>
                    </m:f>
                  </m:oMath>
                </a14:m>
                <a:r>
                  <a:rPr lang="vi-VN" sz="4400">
                    <a:latin typeface="Cambria" pitchFamily="18" charset="0"/>
                    <a:cs typeface="Times New Roman" pitchFamily="18" charset="0"/>
                  </a:rPr>
                  <a:t> &lt; </a:t>
                </a:r>
                <a14:m>
                  <m:oMath xmlns:m="http://schemas.openxmlformats.org/officeDocument/2006/math">
                    <m:f>
                      <m:fPr>
                        <m:ctrlPr>
                          <a:rPr lang="vi-VN" sz="4400" i="1" smtClean="0">
                            <a:latin typeface="Cambria Math"/>
                            <a:cs typeface="Times New Roman" pitchFamily="18" charset="0"/>
                          </a:rPr>
                        </m:ctrlPr>
                      </m:fPr>
                      <m:num>
                        <m:r>
                          <a:rPr lang="vi-VN" sz="4400" b="0" i="1" smtClean="0">
                            <a:latin typeface="Cambria Math"/>
                            <a:cs typeface="Times New Roman" pitchFamily="18" charset="0"/>
                          </a:rPr>
                          <m:t>9</m:t>
                        </m:r>
                      </m:num>
                      <m:den>
                        <m:r>
                          <a:rPr lang="vi-VN" sz="4400" b="0" i="1" smtClean="0">
                            <a:latin typeface="Cambria Math"/>
                            <a:cs typeface="Times New Roman" pitchFamily="18" charset="0"/>
                          </a:rPr>
                          <m:t>12</m:t>
                        </m:r>
                      </m:den>
                    </m:f>
                  </m:oMath>
                </a14:m>
                <a:r>
                  <a:rPr lang="vi-VN" sz="4400">
                    <a:latin typeface="Cambria" pitchFamily="18" charset="0"/>
                    <a:cs typeface="Times New Roman" pitchFamily="18" charset="0"/>
                  </a:rPr>
                  <a:t> </a:t>
                </a:r>
                <a:endParaRPr lang="en-US" sz="4400">
                  <a:latin typeface="Cambria" pitchFamily="18" charset="0"/>
                  <a:cs typeface="Times New Roman"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683568" y="4869160"/>
                <a:ext cx="2088232" cy="1049839"/>
              </a:xfrm>
              <a:prstGeom prst="rect">
                <a:avLst/>
              </a:prstGeom>
              <a:blipFill rotWithShape="1">
                <a:blip r:embed="rId9"/>
                <a:stretch>
                  <a:fillRect b="-122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3779912" y="4869160"/>
                <a:ext cx="2088232" cy="1140633"/>
              </a:xfrm>
              <a:prstGeom prst="rect">
                <a:avLst/>
              </a:prstGeom>
              <a:noFill/>
            </p:spPr>
            <p:txBody>
              <a:bodyPr wrap="square" rtlCol="0">
                <a:spAutoFit/>
              </a:bodyPr>
              <a:lstStyle/>
              <a:p>
                <a14:m>
                  <m:oMath xmlns:m="http://schemas.openxmlformats.org/officeDocument/2006/math">
                    <m:f>
                      <m:fPr>
                        <m:ctrlPr>
                          <a:rPr lang="en-US" sz="4800" i="1" smtClean="0">
                            <a:latin typeface="Cambria Math"/>
                          </a:rPr>
                        </m:ctrlPr>
                      </m:fPr>
                      <m:num>
                        <m:r>
                          <a:rPr lang="vi-VN" sz="4800" b="0" i="1" smtClean="0">
                            <a:latin typeface="Cambria Math"/>
                          </a:rPr>
                          <m:t>2</m:t>
                        </m:r>
                      </m:num>
                      <m:den>
                        <m:r>
                          <a:rPr lang="vi-VN" sz="4800" b="0" i="1" smtClean="0">
                            <a:latin typeface="Cambria Math"/>
                          </a:rPr>
                          <m:t>3</m:t>
                        </m:r>
                      </m:den>
                    </m:f>
                  </m:oMath>
                </a14:m>
                <a:r>
                  <a:rPr lang="vi-VN" sz="4800">
                    <a:latin typeface="Cambria" pitchFamily="18" charset="0"/>
                    <a:cs typeface="Times New Roman" pitchFamily="18" charset="0"/>
                  </a:rPr>
                  <a:t> &lt; </a:t>
                </a:r>
                <a14:m>
                  <m:oMath xmlns:m="http://schemas.openxmlformats.org/officeDocument/2006/math">
                    <m:f>
                      <m:fPr>
                        <m:ctrlPr>
                          <a:rPr lang="vi-VN" sz="4800" i="1" smtClean="0">
                            <a:latin typeface="Cambria Math"/>
                            <a:cs typeface="Times New Roman" pitchFamily="18" charset="0"/>
                          </a:rPr>
                        </m:ctrlPr>
                      </m:fPr>
                      <m:num>
                        <m:r>
                          <a:rPr lang="vi-VN" sz="4800" b="0" i="1" smtClean="0">
                            <a:latin typeface="Cambria Math"/>
                            <a:cs typeface="Times New Roman" pitchFamily="18" charset="0"/>
                          </a:rPr>
                          <m:t>3</m:t>
                        </m:r>
                      </m:num>
                      <m:den>
                        <m:r>
                          <a:rPr lang="vi-VN" sz="4800" b="0" i="1" smtClean="0">
                            <a:latin typeface="Cambria Math"/>
                            <a:cs typeface="Times New Roman" pitchFamily="18" charset="0"/>
                          </a:rPr>
                          <m:t>4</m:t>
                        </m:r>
                      </m:den>
                    </m:f>
                  </m:oMath>
                </a14:m>
                <a:r>
                  <a:rPr lang="vi-VN" sz="4800">
                    <a:latin typeface="Cambria" pitchFamily="18" charset="0"/>
                    <a:cs typeface="Times New Roman" pitchFamily="18" charset="0"/>
                  </a:rPr>
                  <a:t> </a:t>
                </a:r>
                <a:endParaRPr lang="en-US" sz="4800">
                  <a:latin typeface="Cambria" pitchFamily="18" charset="0"/>
                  <a:cs typeface="Times New Roman" pitchFamily="18" charset="0"/>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779912" y="4869160"/>
                <a:ext cx="2088232" cy="1140633"/>
              </a:xfrm>
              <a:prstGeom prst="rect">
                <a:avLst/>
              </a:prstGeom>
              <a:blipFill rotWithShape="1">
                <a:blip r:embed="rId10"/>
                <a:stretch>
                  <a:fillRect t="-535" b="-12299"/>
                </a:stretch>
              </a:blipFill>
            </p:spPr>
            <p:txBody>
              <a:bodyPr/>
              <a:lstStyle/>
              <a:p>
                <a:r>
                  <a:rPr lang="en-US">
                    <a:noFill/>
                  </a:rPr>
                  <a:t> </a:t>
                </a:r>
              </a:p>
            </p:txBody>
          </p:sp>
        </mc:Fallback>
      </mc:AlternateContent>
      <p:sp>
        <p:nvSpPr>
          <p:cNvPr id="16" name="Notched Right Arrow 15"/>
          <p:cNvSpPr/>
          <p:nvPr/>
        </p:nvSpPr>
        <p:spPr>
          <a:xfrm>
            <a:off x="2699792" y="5250063"/>
            <a:ext cx="648072" cy="33917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72617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barn(inVertical)">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3" grpId="0"/>
      <p:bldP spid="15"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txBox="1">
            <a:spLocks/>
          </p:cNvSpPr>
          <p:nvPr/>
        </p:nvSpPr>
        <p:spPr>
          <a:xfrm>
            <a:off x="685800" y="126876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b="1" u="sng">
                <a:solidFill>
                  <a:srgbClr val="00B050"/>
                </a:solidFill>
              </a:rPr>
              <a:t>TOÁN</a:t>
            </a:r>
            <a:endParaRPr lang="en-US" b="1" u="sng">
              <a:solidFill>
                <a:srgbClr val="00B050"/>
              </a:solidFill>
            </a:endParaRPr>
          </a:p>
        </p:txBody>
      </p:sp>
      <p:sp>
        <p:nvSpPr>
          <p:cNvPr id="5" name="Subtitle 4"/>
          <p:cNvSpPr txBox="1">
            <a:spLocks/>
          </p:cNvSpPr>
          <p:nvPr/>
        </p:nvSpPr>
        <p:spPr>
          <a:xfrm>
            <a:off x="760040" y="3140968"/>
            <a:ext cx="7772400" cy="175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5400" b="1">
                <a:solidFill>
                  <a:srgbClr val="FF0000"/>
                </a:solidFill>
                <a:latin typeface="+mj-lt"/>
              </a:rPr>
              <a:t>PHÉP CỘNG PHÂN SỐ</a:t>
            </a:r>
            <a:endParaRPr lang="en-US" sz="5400" b="1">
              <a:solidFill>
                <a:srgbClr val="FF0000"/>
              </a:solidFill>
              <a:latin typeface="+mj-lt"/>
            </a:endParaRPr>
          </a:p>
        </p:txBody>
      </p:sp>
    </p:spTree>
    <p:extLst>
      <p:ext uri="{BB962C8B-B14F-4D97-AF65-F5344CB8AC3E}">
        <p14:creationId xmlns:p14="http://schemas.microsoft.com/office/powerpoint/2010/main" val="368827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iterate type="lt">
                                    <p:tmPct val="0"/>
                                  </p:iterate>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2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1" nodeType="clickEffect">
                                  <p:stCondLst>
                                    <p:cond delay="0"/>
                                  </p:stCondLst>
                                  <p:iterate type="lt">
                                    <p:tmPct val="0"/>
                                  </p:iterate>
                                  <p:childTnLst>
                                    <p:animRot by="120000">
                                      <p:cBhvr>
                                        <p:cTn id="18" dur="100" fill="hold">
                                          <p:stCondLst>
                                            <p:cond delay="0"/>
                                          </p:stCondLst>
                                        </p:cTn>
                                        <p:tgtEl>
                                          <p:spTgt spid="5">
                                            <p:txEl>
                                              <p:pRg st="0" end="0"/>
                                            </p:txEl>
                                          </p:spTgt>
                                        </p:tgtEl>
                                        <p:attrNameLst>
                                          <p:attrName>r</p:attrName>
                                        </p:attrNameLst>
                                      </p:cBhvr>
                                    </p:animRot>
                                    <p:animRot by="-240000">
                                      <p:cBhvr>
                                        <p:cTn id="19" dur="200" fill="hold">
                                          <p:stCondLst>
                                            <p:cond delay="200"/>
                                          </p:stCondLst>
                                        </p:cTn>
                                        <p:tgtEl>
                                          <p:spTgt spid="5">
                                            <p:txEl>
                                              <p:pRg st="0" end="0"/>
                                            </p:txEl>
                                          </p:spTgt>
                                        </p:tgtEl>
                                        <p:attrNameLst>
                                          <p:attrName>r</p:attrName>
                                        </p:attrNameLst>
                                      </p:cBhvr>
                                    </p:animRot>
                                    <p:animRot by="240000">
                                      <p:cBhvr>
                                        <p:cTn id="20" dur="200" fill="hold">
                                          <p:stCondLst>
                                            <p:cond delay="400"/>
                                          </p:stCondLst>
                                        </p:cTn>
                                        <p:tgtEl>
                                          <p:spTgt spid="5">
                                            <p:txEl>
                                              <p:pRg st="0" end="0"/>
                                            </p:txEl>
                                          </p:spTgt>
                                        </p:tgtEl>
                                        <p:attrNameLst>
                                          <p:attrName>r</p:attrName>
                                        </p:attrNameLst>
                                      </p:cBhvr>
                                    </p:animRot>
                                    <p:animRot by="-240000">
                                      <p:cBhvr>
                                        <p:cTn id="21" dur="200" fill="hold">
                                          <p:stCondLst>
                                            <p:cond delay="600"/>
                                          </p:stCondLst>
                                        </p:cTn>
                                        <p:tgtEl>
                                          <p:spTgt spid="5">
                                            <p:txEl>
                                              <p:pRg st="0" end="0"/>
                                            </p:txEl>
                                          </p:spTgt>
                                        </p:tgtEl>
                                        <p:attrNameLst>
                                          <p:attrName>r</p:attrName>
                                        </p:attrNameLst>
                                      </p:cBhvr>
                                    </p:animRot>
                                    <p:animRot by="120000">
                                      <p:cBhvr>
                                        <p:cTn id="22" dur="200" fill="hold">
                                          <p:stCondLst>
                                            <p:cond delay="80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5"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type="subTitle" idx="4294967295"/>
              </p:nvPr>
            </p:nvSpPr>
            <p:spPr>
              <a:xfrm>
                <a:off x="287524" y="980728"/>
                <a:ext cx="8568952" cy="1752600"/>
              </a:xfrm>
            </p:spPr>
            <p:txBody>
              <a:bodyPr>
                <a:noAutofit/>
              </a:bodyPr>
              <a:lstStyle/>
              <a:p>
                <a:pPr algn="just">
                  <a:buFont typeface="Wingdings" pitchFamily="2" charset="2"/>
                  <a:buChar char="q"/>
                </a:pPr>
                <a:r>
                  <a:rPr lang="vi-VN" sz="3600" b="1" u="sng" dirty="0">
                    <a:latin typeface="+mj-lt"/>
                  </a:rPr>
                  <a:t>Ví dụ</a:t>
                </a:r>
              </a:p>
              <a:p>
                <a:pPr marL="0" indent="0" algn="just">
                  <a:buNone/>
                </a:pPr>
                <a:r>
                  <a:rPr lang="vi-VN" sz="3600" b="1" dirty="0">
                    <a:solidFill>
                      <a:srgbClr val="0070C0"/>
                    </a:solidFill>
                    <a:latin typeface="+mj-lt"/>
                  </a:rPr>
                  <a:t>Có một băng giấy, bạn Nam tô màu </a:t>
                </a:r>
                <a14:m>
                  <m:oMath xmlns:m="http://schemas.openxmlformats.org/officeDocument/2006/math">
                    <m:f>
                      <m:fPr>
                        <m:ctrlPr>
                          <a:rPr lang="vi-VN" sz="3600" b="1" i="1" smtClean="0">
                            <a:solidFill>
                              <a:srgbClr val="0070C0"/>
                            </a:solidFill>
                            <a:latin typeface="Cambria Math"/>
                          </a:rPr>
                        </m:ctrlPr>
                      </m:fPr>
                      <m:num>
                        <m:r>
                          <a:rPr lang="vi-VN" sz="3600" b="1" i="1" smtClean="0">
                            <a:solidFill>
                              <a:srgbClr val="0070C0"/>
                            </a:solidFill>
                            <a:latin typeface="Cambria Math"/>
                          </a:rPr>
                          <m:t>𝟑</m:t>
                        </m:r>
                      </m:num>
                      <m:den>
                        <m:r>
                          <a:rPr lang="vi-VN" sz="3600" b="1" i="1" smtClean="0">
                            <a:solidFill>
                              <a:srgbClr val="0070C0"/>
                            </a:solidFill>
                            <a:latin typeface="Cambria Math"/>
                          </a:rPr>
                          <m:t>𝟖</m:t>
                        </m:r>
                      </m:den>
                    </m:f>
                  </m:oMath>
                </a14:m>
                <a:r>
                  <a:rPr lang="vi-VN" sz="3600" b="1" dirty="0">
                    <a:solidFill>
                      <a:srgbClr val="0070C0"/>
                    </a:solidFill>
                    <a:latin typeface="+mj-lt"/>
                  </a:rPr>
                  <a:t> băng giấy, sau đó Nam tô màu tiếp </a:t>
                </a:r>
                <a14:m>
                  <m:oMath xmlns:m="http://schemas.openxmlformats.org/officeDocument/2006/math">
                    <m:f>
                      <m:fPr>
                        <m:ctrlPr>
                          <a:rPr lang="vi-VN" sz="3600" b="1" i="1" smtClean="0">
                            <a:solidFill>
                              <a:srgbClr val="0070C0"/>
                            </a:solidFill>
                            <a:latin typeface="Cambria Math"/>
                          </a:rPr>
                        </m:ctrlPr>
                      </m:fPr>
                      <m:num>
                        <m:r>
                          <a:rPr lang="vi-VN" sz="3600" b="1" i="1" smtClean="0">
                            <a:solidFill>
                              <a:srgbClr val="0070C0"/>
                            </a:solidFill>
                            <a:latin typeface="Cambria Math"/>
                          </a:rPr>
                          <m:t>𝟐</m:t>
                        </m:r>
                      </m:num>
                      <m:den>
                        <m:r>
                          <a:rPr lang="vi-VN" sz="3600" b="1" i="1" smtClean="0">
                            <a:solidFill>
                              <a:srgbClr val="0070C0"/>
                            </a:solidFill>
                            <a:latin typeface="Cambria Math"/>
                          </a:rPr>
                          <m:t>𝟖</m:t>
                        </m:r>
                      </m:den>
                    </m:f>
                  </m:oMath>
                </a14:m>
                <a:r>
                  <a:rPr lang="vi-VN" sz="3600" b="1" dirty="0">
                    <a:solidFill>
                      <a:srgbClr val="0070C0"/>
                    </a:solidFill>
                    <a:latin typeface="+mj-lt"/>
                  </a:rPr>
                  <a:t> băng giấy. Hỏi bạn Nam đã tô màu bao nhiêu phần của băng giấy?</a:t>
                </a:r>
                <a:endParaRPr lang="en-US" sz="3600" b="1" dirty="0">
                  <a:solidFill>
                    <a:srgbClr val="0070C0"/>
                  </a:solidFill>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type="subTitle" idx="4294967295"/>
              </p:nvPr>
            </p:nvSpPr>
            <p:spPr>
              <a:xfrm>
                <a:off x="287524" y="980728"/>
                <a:ext cx="8568952" cy="1752600"/>
              </a:xfrm>
              <a:blipFill>
                <a:blip r:embed="rId2"/>
                <a:stretch>
                  <a:fillRect l="-2134" t="-5923" r="-2205" b="-111498"/>
                </a:stretch>
              </a:blipFill>
            </p:spPr>
            <p:txBody>
              <a:bodyPr/>
              <a:lstStyle/>
              <a:p>
                <a:r>
                  <a:rPr lang="en-US">
                    <a:noFill/>
                  </a:rPr>
                  <a:t> </a:t>
                </a:r>
              </a:p>
            </p:txBody>
          </p:sp>
        </mc:Fallback>
      </mc:AlternateContent>
    </p:spTree>
    <p:extLst>
      <p:ext uri="{BB962C8B-B14F-4D97-AF65-F5344CB8AC3E}">
        <p14:creationId xmlns:p14="http://schemas.microsoft.com/office/powerpoint/2010/main" val="297190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4294967295"/>
            <p:extLst>
              <p:ext uri="{D42A27DB-BD31-4B8C-83A1-F6EECF244321}">
                <p14:modId xmlns:p14="http://schemas.microsoft.com/office/powerpoint/2010/main" val="4253143198"/>
              </p:ext>
            </p:extLst>
          </p:nvPr>
        </p:nvGraphicFramePr>
        <p:xfrm>
          <a:off x="3228975" y="2762250"/>
          <a:ext cx="5915000" cy="1406353"/>
        </p:xfrm>
        <a:graphic>
          <a:graphicData uri="http://schemas.openxmlformats.org/drawingml/2006/table">
            <a:tbl>
              <a:tblPr firstRow="1" bandRow="1">
                <a:tableStyleId>{BDBED569-4797-4DF1-A0F4-6AAB3CD982D8}</a:tableStyleId>
              </a:tblPr>
              <a:tblGrid>
                <a:gridCol w="739375">
                  <a:extLst>
                    <a:ext uri="{9D8B030D-6E8A-4147-A177-3AD203B41FA5}">
                      <a16:colId xmlns:a16="http://schemas.microsoft.com/office/drawing/2014/main" xmlns="" val="20000"/>
                    </a:ext>
                  </a:extLst>
                </a:gridCol>
                <a:gridCol w="700785">
                  <a:extLst>
                    <a:ext uri="{9D8B030D-6E8A-4147-A177-3AD203B41FA5}">
                      <a16:colId xmlns:a16="http://schemas.microsoft.com/office/drawing/2014/main" xmlns="" val="20001"/>
                    </a:ext>
                  </a:extLst>
                </a:gridCol>
                <a:gridCol w="777965">
                  <a:extLst>
                    <a:ext uri="{9D8B030D-6E8A-4147-A177-3AD203B41FA5}">
                      <a16:colId xmlns:a16="http://schemas.microsoft.com/office/drawing/2014/main" xmlns="" val="20002"/>
                    </a:ext>
                  </a:extLst>
                </a:gridCol>
                <a:gridCol w="739375">
                  <a:extLst>
                    <a:ext uri="{9D8B030D-6E8A-4147-A177-3AD203B41FA5}">
                      <a16:colId xmlns:a16="http://schemas.microsoft.com/office/drawing/2014/main" xmlns="" val="20003"/>
                    </a:ext>
                  </a:extLst>
                </a:gridCol>
                <a:gridCol w="739375">
                  <a:extLst>
                    <a:ext uri="{9D8B030D-6E8A-4147-A177-3AD203B41FA5}">
                      <a16:colId xmlns:a16="http://schemas.microsoft.com/office/drawing/2014/main" xmlns="" val="20004"/>
                    </a:ext>
                  </a:extLst>
                </a:gridCol>
                <a:gridCol w="739375">
                  <a:extLst>
                    <a:ext uri="{9D8B030D-6E8A-4147-A177-3AD203B41FA5}">
                      <a16:colId xmlns:a16="http://schemas.microsoft.com/office/drawing/2014/main" xmlns="" val="20005"/>
                    </a:ext>
                  </a:extLst>
                </a:gridCol>
                <a:gridCol w="739375">
                  <a:extLst>
                    <a:ext uri="{9D8B030D-6E8A-4147-A177-3AD203B41FA5}">
                      <a16:colId xmlns:a16="http://schemas.microsoft.com/office/drawing/2014/main" xmlns="" val="20006"/>
                    </a:ext>
                  </a:extLst>
                </a:gridCol>
                <a:gridCol w="739375">
                  <a:extLst>
                    <a:ext uri="{9D8B030D-6E8A-4147-A177-3AD203B41FA5}">
                      <a16:colId xmlns:a16="http://schemas.microsoft.com/office/drawing/2014/main" xmlns="" val="20007"/>
                    </a:ext>
                  </a:extLst>
                </a:gridCol>
              </a:tblGrid>
              <a:tr h="140635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0"/>
                  </a:ext>
                </a:extLst>
              </a:tr>
            </a:tbl>
          </a:graphicData>
        </a:graphic>
      </p:graphicFrame>
      <p:graphicFrame>
        <p:nvGraphicFramePr>
          <p:cNvPr id="10" name="Content Placeholder 2"/>
          <p:cNvGraphicFramePr>
            <a:graphicFrameLocks/>
          </p:cNvGraphicFramePr>
          <p:nvPr>
            <p:extLst>
              <p:ext uri="{D42A27DB-BD31-4B8C-83A1-F6EECF244321}">
                <p14:modId xmlns:p14="http://schemas.microsoft.com/office/powerpoint/2010/main" val="1000309444"/>
              </p:ext>
            </p:extLst>
          </p:nvPr>
        </p:nvGraphicFramePr>
        <p:xfrm>
          <a:off x="3059832" y="2761471"/>
          <a:ext cx="2218125" cy="1396941"/>
        </p:xfrm>
        <a:graphic>
          <a:graphicData uri="http://schemas.openxmlformats.org/drawingml/2006/table">
            <a:tbl>
              <a:tblPr firstRow="1" bandRow="1">
                <a:tableStyleId>{BDBED569-4797-4DF1-A0F4-6AAB3CD982D8}</a:tableStyleId>
              </a:tblPr>
              <a:tblGrid>
                <a:gridCol w="739375">
                  <a:extLst>
                    <a:ext uri="{9D8B030D-6E8A-4147-A177-3AD203B41FA5}">
                      <a16:colId xmlns:a16="http://schemas.microsoft.com/office/drawing/2014/main" xmlns="" val="20000"/>
                    </a:ext>
                  </a:extLst>
                </a:gridCol>
                <a:gridCol w="700785">
                  <a:extLst>
                    <a:ext uri="{9D8B030D-6E8A-4147-A177-3AD203B41FA5}">
                      <a16:colId xmlns:a16="http://schemas.microsoft.com/office/drawing/2014/main" xmlns="" val="20001"/>
                    </a:ext>
                  </a:extLst>
                </a:gridCol>
                <a:gridCol w="777965">
                  <a:extLst>
                    <a:ext uri="{9D8B030D-6E8A-4147-A177-3AD203B41FA5}">
                      <a16:colId xmlns:a16="http://schemas.microsoft.com/office/drawing/2014/main" xmlns="" val="20002"/>
                    </a:ext>
                  </a:extLst>
                </a:gridCol>
              </a:tblGrid>
              <a:tr h="1396941">
                <a:tc>
                  <a:txBody>
                    <a:bodyPr/>
                    <a:lstStyle/>
                    <a:p>
                      <a:endParaRPr lang="en-US"/>
                    </a:p>
                  </a:txBody>
                  <a:tcPr>
                    <a:solidFill>
                      <a:srgbClr val="FFC000"/>
                    </a:solidFill>
                  </a:tcPr>
                </a:tc>
                <a:tc>
                  <a:txBody>
                    <a:bodyPr/>
                    <a:lstStyle/>
                    <a:p>
                      <a:endParaRPr lang="en-US"/>
                    </a:p>
                  </a:txBody>
                  <a:tcPr>
                    <a:solidFill>
                      <a:srgbClr val="FFC000"/>
                    </a:solidFill>
                  </a:tcPr>
                </a:tc>
                <a:tc>
                  <a:txBody>
                    <a:bodyPr/>
                    <a:lstStyle/>
                    <a:p>
                      <a:endParaRPr lang="en-US"/>
                    </a:p>
                  </a:txBody>
                  <a:tcPr>
                    <a:solidFill>
                      <a:srgbClr val="FFC000"/>
                    </a:solidFill>
                  </a:tcPr>
                </a:tc>
                <a:extLst>
                  <a:ext uri="{0D108BD9-81ED-4DB2-BD59-A6C34878D82A}">
                    <a16:rowId xmlns:a16="http://schemas.microsoft.com/office/drawing/2014/main" xmlns="" val="10000"/>
                  </a:ext>
                </a:extLst>
              </a:tr>
            </a:tbl>
          </a:graphicData>
        </a:graphic>
      </p:graphicFrame>
      <p:graphicFrame>
        <p:nvGraphicFramePr>
          <p:cNvPr id="11" name="Content Placeholder 2"/>
          <p:cNvGraphicFramePr>
            <a:graphicFrameLocks/>
          </p:cNvGraphicFramePr>
          <p:nvPr>
            <p:extLst>
              <p:ext uri="{D42A27DB-BD31-4B8C-83A1-F6EECF244321}">
                <p14:modId xmlns:p14="http://schemas.microsoft.com/office/powerpoint/2010/main" val="1613278260"/>
              </p:ext>
            </p:extLst>
          </p:nvPr>
        </p:nvGraphicFramePr>
        <p:xfrm>
          <a:off x="5281736" y="2761471"/>
          <a:ext cx="1478750" cy="1396941"/>
        </p:xfrm>
        <a:graphic>
          <a:graphicData uri="http://schemas.openxmlformats.org/drawingml/2006/table">
            <a:tbl>
              <a:tblPr firstRow="1" bandRow="1">
                <a:tableStyleId>{BDBED569-4797-4DF1-A0F4-6AAB3CD982D8}</a:tableStyleId>
              </a:tblPr>
              <a:tblGrid>
                <a:gridCol w="700785">
                  <a:extLst>
                    <a:ext uri="{9D8B030D-6E8A-4147-A177-3AD203B41FA5}">
                      <a16:colId xmlns:a16="http://schemas.microsoft.com/office/drawing/2014/main" xmlns="" val="20000"/>
                    </a:ext>
                  </a:extLst>
                </a:gridCol>
                <a:gridCol w="777965">
                  <a:extLst>
                    <a:ext uri="{9D8B030D-6E8A-4147-A177-3AD203B41FA5}">
                      <a16:colId xmlns:a16="http://schemas.microsoft.com/office/drawing/2014/main" xmlns="" val="20001"/>
                    </a:ext>
                  </a:extLst>
                </a:gridCol>
              </a:tblGrid>
              <a:tr h="1396941">
                <a:tc>
                  <a:txBody>
                    <a:bodyPr/>
                    <a:lstStyle/>
                    <a:p>
                      <a:endParaRPr lang="en-US"/>
                    </a:p>
                  </a:txBody>
                  <a:tcPr>
                    <a:solidFill>
                      <a:srgbClr val="FFFF00"/>
                    </a:solidFill>
                  </a:tcPr>
                </a:tc>
                <a:tc>
                  <a:txBody>
                    <a:bodyPr/>
                    <a:lstStyle/>
                    <a:p>
                      <a:endParaRPr lang="en-US"/>
                    </a:p>
                  </a:txBody>
                  <a:tcPr>
                    <a:solidFill>
                      <a:srgbClr val="FFFF00"/>
                    </a:solidFill>
                  </a:tcPr>
                </a:tc>
                <a:extLst>
                  <a:ext uri="{0D108BD9-81ED-4DB2-BD59-A6C34878D82A}">
                    <a16:rowId xmlns:a16="http://schemas.microsoft.com/office/drawing/2014/main" xmlns="" val="10000"/>
                  </a:ext>
                </a:extLst>
              </a:tr>
            </a:tbl>
          </a:graphicData>
        </a:graphic>
      </p:graphicFrame>
      <p:sp>
        <p:nvSpPr>
          <p:cNvPr id="9" name="Left Brace 8"/>
          <p:cNvSpPr/>
          <p:nvPr/>
        </p:nvSpPr>
        <p:spPr>
          <a:xfrm rot="16200000">
            <a:off x="3901646" y="3397450"/>
            <a:ext cx="465489" cy="2169806"/>
          </a:xfrm>
          <a:prstGeom prst="lef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sz="1200">
              <a:latin typeface="Times New Roman" pitchFamily="18" charset="0"/>
              <a:cs typeface="Times New Roman" pitchFamily="18" charset="0"/>
            </a:endParaRPr>
          </a:p>
        </p:txBody>
      </p:sp>
      <p:sp>
        <p:nvSpPr>
          <p:cNvPr id="15" name="Left Brace 14"/>
          <p:cNvSpPr/>
          <p:nvPr/>
        </p:nvSpPr>
        <p:spPr>
          <a:xfrm rot="16200000">
            <a:off x="5764289" y="3829498"/>
            <a:ext cx="465489" cy="1305712"/>
          </a:xfrm>
          <a:prstGeom prst="lef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sz="1200">
              <a:latin typeface="Times New Roman" pitchFamily="18" charset="0"/>
              <a:cs typeface="Times New Roman" pitchFamily="18" charset="0"/>
            </a:endParaRPr>
          </a:p>
        </p:txBody>
      </p:sp>
      <p:sp>
        <p:nvSpPr>
          <p:cNvPr id="16" name="Left Brace 15"/>
          <p:cNvSpPr/>
          <p:nvPr/>
        </p:nvSpPr>
        <p:spPr>
          <a:xfrm rot="5400000">
            <a:off x="4652946" y="620513"/>
            <a:ext cx="465489" cy="3672409"/>
          </a:xfrm>
          <a:prstGeom prst="lef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sz="120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8" name="TextBox 17"/>
              <p:cNvSpPr txBox="1"/>
              <p:nvPr/>
            </p:nvSpPr>
            <p:spPr>
              <a:xfrm>
                <a:off x="3707904" y="4869081"/>
                <a:ext cx="864096"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b="1" i="1" smtClean="0">
                              <a:latin typeface="Cambria Math"/>
                            </a:rPr>
                          </m:ctrlPr>
                        </m:fPr>
                        <m:num>
                          <m:r>
                            <a:rPr lang="vi-VN" sz="3200" b="1" i="1" smtClean="0">
                              <a:latin typeface="Cambria Math"/>
                            </a:rPr>
                            <m:t>𝟑</m:t>
                          </m:r>
                        </m:num>
                        <m:den>
                          <m:r>
                            <a:rPr lang="vi-VN" sz="3200" b="1" i="1" smtClean="0">
                              <a:latin typeface="Cambria Math"/>
                            </a:rPr>
                            <m:t>𝟖</m:t>
                          </m:r>
                        </m:den>
                      </m:f>
                    </m:oMath>
                  </m:oMathPara>
                </a14:m>
                <a:endParaRPr lang="en-US" sz="3200" b="1">
                  <a:latin typeface="Times New Roman" pitchFamily="18" charset="0"/>
                  <a:cs typeface="Times New Roman" pitchFamily="18" charset="0"/>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3707904" y="4869081"/>
                <a:ext cx="864096" cy="101752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580112" y="4869081"/>
                <a:ext cx="864096" cy="10175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b="1" i="1" smtClean="0">
                              <a:latin typeface="Cambria Math"/>
                            </a:rPr>
                          </m:ctrlPr>
                        </m:fPr>
                        <m:num>
                          <m:r>
                            <a:rPr lang="vi-VN" sz="3200" b="1" i="1" smtClean="0">
                              <a:latin typeface="Cambria Math"/>
                            </a:rPr>
                            <m:t>𝟐</m:t>
                          </m:r>
                        </m:num>
                        <m:den>
                          <m:r>
                            <a:rPr lang="vi-VN" sz="3200" b="1" i="1" smtClean="0">
                              <a:latin typeface="Cambria Math"/>
                            </a:rPr>
                            <m:t>𝟖</m:t>
                          </m:r>
                        </m:den>
                      </m:f>
                    </m:oMath>
                  </m:oMathPara>
                </a14:m>
                <a:endParaRPr lang="en-US" sz="3200" b="1">
                  <a:latin typeface="Times New Roman" pitchFamily="18" charset="0"/>
                  <a:cs typeface="Times New Roman" pitchFamily="18" charset="0"/>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5580112" y="4869081"/>
                <a:ext cx="864096" cy="1017523"/>
              </a:xfrm>
              <a:prstGeom prst="rect">
                <a:avLst/>
              </a:prstGeom>
              <a:blipFill rotWithShape="1">
                <a:blip r:embed="rId3"/>
                <a:stretch>
                  <a:fillRect/>
                </a:stretch>
              </a:blipFill>
            </p:spPr>
            <p:txBody>
              <a:bodyPr/>
              <a:lstStyle/>
              <a:p>
                <a:r>
                  <a:rPr lang="en-US">
                    <a:noFill/>
                  </a:rPr>
                  <a:t> </a:t>
                </a:r>
              </a:p>
            </p:txBody>
          </p:sp>
        </mc:Fallback>
      </mc:AlternateContent>
      <p:sp>
        <p:nvSpPr>
          <p:cNvPr id="19" name="TextBox 18"/>
          <p:cNvSpPr txBox="1"/>
          <p:nvPr/>
        </p:nvSpPr>
        <p:spPr>
          <a:xfrm>
            <a:off x="4499992" y="1638132"/>
            <a:ext cx="772177" cy="646331"/>
          </a:xfrm>
          <a:prstGeom prst="rect">
            <a:avLst/>
          </a:prstGeom>
          <a:noFill/>
        </p:spPr>
        <p:txBody>
          <a:bodyPr wrap="square" rtlCol="0">
            <a:spAutoFit/>
          </a:bodyPr>
          <a:lstStyle/>
          <a:p>
            <a:pPr algn="ctr"/>
            <a:r>
              <a:rPr lang="vi-VN" sz="3600" b="1"/>
              <a:t>?</a:t>
            </a:r>
            <a:endParaRPr lang="en-US" sz="3600" b="1"/>
          </a:p>
        </p:txBody>
      </p:sp>
      <mc:AlternateContent xmlns:mc="http://schemas.openxmlformats.org/markup-compatibility/2006" xmlns:a14="http://schemas.microsoft.com/office/drawing/2010/main">
        <mc:Choice Requires="a14">
          <p:sp>
            <p:nvSpPr>
              <p:cNvPr id="12" name="TextBox 11"/>
              <p:cNvSpPr txBox="1"/>
              <p:nvPr/>
            </p:nvSpPr>
            <p:spPr>
              <a:xfrm>
                <a:off x="4427984" y="1124744"/>
                <a:ext cx="864096" cy="106016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b="1" i="1" smtClean="0">
                              <a:latin typeface="Cambria Math"/>
                            </a:rPr>
                          </m:ctrlPr>
                        </m:fPr>
                        <m:num>
                          <m:r>
                            <a:rPr lang="vi-VN" sz="3200" b="1" i="1" smtClean="0">
                              <a:latin typeface="Cambria Math"/>
                            </a:rPr>
                            <m:t>𝟓</m:t>
                          </m:r>
                        </m:num>
                        <m:den>
                          <m:r>
                            <a:rPr lang="vi-VN" sz="3200" b="1" i="1" smtClean="0">
                              <a:latin typeface="Cambria Math"/>
                            </a:rPr>
                            <m:t>𝟖</m:t>
                          </m:r>
                        </m:den>
                      </m:f>
                    </m:oMath>
                  </m:oMathPara>
                </a14:m>
                <a:endParaRPr lang="en-US" sz="3200" b="1">
                  <a:latin typeface="Times New Roman" pitchFamily="18" charset="0"/>
                  <a:cs typeface="Times New Roman" pitchFamily="18"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427984" y="1124744"/>
                <a:ext cx="864096" cy="106016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67544" y="2772557"/>
                <a:ext cx="1944216" cy="1880579"/>
              </a:xfrm>
              <a:prstGeom prst="rect">
                <a:avLst/>
              </a:prstGeom>
              <a:noFill/>
            </p:spPr>
            <p:txBody>
              <a:bodyPr wrap="square" rtlCol="0">
                <a:spAutoFit/>
              </a:bodyPr>
              <a:lstStyle/>
              <a:p>
                <a:pPr algn="ctr"/>
                <a14:m>
                  <m:oMath xmlns:m="http://schemas.openxmlformats.org/officeDocument/2006/math">
                    <m:f>
                      <m:fPr>
                        <m:ctrlPr>
                          <a:rPr lang="vi-VN" sz="4800" i="1">
                            <a:latin typeface="Cambria Math"/>
                          </a:rPr>
                        </m:ctrlPr>
                      </m:fPr>
                      <m:num>
                        <m:r>
                          <a:rPr lang="vi-VN" sz="4800" i="1">
                            <a:latin typeface="Cambria Math"/>
                          </a:rPr>
                          <m:t>3</m:t>
                        </m:r>
                      </m:num>
                      <m:den>
                        <m:r>
                          <a:rPr lang="vi-VN" sz="4800" i="1">
                            <a:latin typeface="Cambria Math"/>
                          </a:rPr>
                          <m:t>8</m:t>
                        </m:r>
                      </m:den>
                    </m:f>
                  </m:oMath>
                </a14:m>
                <a:r>
                  <a:rPr lang="vi-VN" sz="4800"/>
                  <a:t> + </a:t>
                </a:r>
                <a14:m>
                  <m:oMath xmlns:m="http://schemas.openxmlformats.org/officeDocument/2006/math">
                    <m:f>
                      <m:fPr>
                        <m:ctrlPr>
                          <a:rPr lang="vi-VN" sz="4800" i="1">
                            <a:latin typeface="Cambria Math"/>
                          </a:rPr>
                        </m:ctrlPr>
                      </m:fPr>
                      <m:num>
                        <m:r>
                          <a:rPr lang="vi-VN" sz="4800" i="1">
                            <a:latin typeface="Cambria Math"/>
                          </a:rPr>
                          <m:t>2</m:t>
                        </m:r>
                      </m:num>
                      <m:den>
                        <m:r>
                          <a:rPr lang="vi-VN" sz="4800" i="1">
                            <a:latin typeface="Cambria Math"/>
                          </a:rPr>
                          <m:t>8</m:t>
                        </m:r>
                      </m:den>
                    </m:f>
                  </m:oMath>
                </a14:m>
                <a:r>
                  <a:rPr lang="vi-VN" sz="4800"/>
                  <a:t> </a:t>
                </a:r>
              </a:p>
              <a:p>
                <a:pPr algn="ctr"/>
                <a:endParaRPr lang="en-US" sz="4800"/>
              </a:p>
            </p:txBody>
          </p:sp>
        </mc:Choice>
        <mc:Fallback xmlns="">
          <p:sp>
            <p:nvSpPr>
              <p:cNvPr id="13" name="TextBox 12"/>
              <p:cNvSpPr txBox="1">
                <a:spLocks noRot="1" noChangeAspect="1" noMove="1" noResize="1" noEditPoints="1" noAdjustHandles="1" noChangeArrowheads="1" noChangeShapeType="1" noTextEdit="1"/>
              </p:cNvSpPr>
              <p:nvPr/>
            </p:nvSpPr>
            <p:spPr>
              <a:xfrm>
                <a:off x="467544" y="2772557"/>
                <a:ext cx="1944216" cy="1880579"/>
              </a:xfrm>
              <a:prstGeom prst="rect">
                <a:avLst/>
              </a:prstGeom>
              <a:blipFill rotWithShape="1">
                <a:blip r:embed="rId5"/>
                <a:stretch>
                  <a:fillRect t="-649"/>
                </a:stretch>
              </a:blipFill>
            </p:spPr>
            <p:txBody>
              <a:bodyPr/>
              <a:lstStyle/>
              <a:p>
                <a:r>
                  <a:rPr lang="en-US">
                    <a:noFill/>
                  </a:rPr>
                  <a:t> </a:t>
                </a:r>
              </a:p>
            </p:txBody>
          </p:sp>
        </mc:Fallback>
      </mc:AlternateContent>
    </p:spTree>
    <p:extLst>
      <p:ext uri="{BB962C8B-B14F-4D97-AF65-F5344CB8AC3E}">
        <p14:creationId xmlns:p14="http://schemas.microsoft.com/office/powerpoint/2010/main" val="134149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circle(in)">
                                      <p:cBhvr>
                                        <p:cTn id="31" dur="2000"/>
                                        <p:tgtEl>
                                          <p:spTgt spid="15"/>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circle(in)">
                                      <p:cBhvr>
                                        <p:cTn id="34" dur="20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circle(in)">
                                      <p:cBhvr>
                                        <p:cTn id="42" dur="2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grpId="1" nodeType="clickEffect">
                                  <p:stCondLst>
                                    <p:cond delay="0"/>
                                  </p:stCondLst>
                                  <p:childTnLst>
                                    <p:animEffect transition="out" filter="fade">
                                      <p:cBhvr>
                                        <p:cTn id="51" dur="1000"/>
                                        <p:tgtEl>
                                          <p:spTgt spid="19"/>
                                        </p:tgtEl>
                                      </p:cBhvr>
                                    </p:animEffect>
                                    <p:anim calcmode="lin" valueType="num">
                                      <p:cBhvr>
                                        <p:cTn id="52" dur="1000"/>
                                        <p:tgtEl>
                                          <p:spTgt spid="19"/>
                                        </p:tgtEl>
                                        <p:attrNameLst>
                                          <p:attrName>ppt_x</p:attrName>
                                        </p:attrNameLst>
                                      </p:cBhvr>
                                      <p:tavLst>
                                        <p:tav tm="0">
                                          <p:val>
                                            <p:strVal val="ppt_x"/>
                                          </p:val>
                                        </p:tav>
                                        <p:tav tm="100000">
                                          <p:val>
                                            <p:strVal val="ppt_x"/>
                                          </p:val>
                                        </p:tav>
                                      </p:tavLst>
                                    </p:anim>
                                    <p:anim calcmode="lin" valueType="num">
                                      <p:cBhvr>
                                        <p:cTn id="53" dur="1000"/>
                                        <p:tgtEl>
                                          <p:spTgt spid="19"/>
                                        </p:tgtEl>
                                        <p:attrNameLst>
                                          <p:attrName>ppt_y</p:attrName>
                                        </p:attrNameLst>
                                      </p:cBhvr>
                                      <p:tavLst>
                                        <p:tav tm="0">
                                          <p:val>
                                            <p:strVal val="ppt_y"/>
                                          </p:val>
                                        </p:tav>
                                        <p:tav tm="100000">
                                          <p:val>
                                            <p:strVal val="ppt_y+.1"/>
                                          </p:val>
                                        </p:tav>
                                      </p:tavLst>
                                    </p:anim>
                                    <p:set>
                                      <p:cBhvr>
                                        <p:cTn id="54" dur="1" fill="hold">
                                          <p:stCondLst>
                                            <p:cond delay="999"/>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18" grpId="0"/>
      <p:bldP spid="20" grpId="0"/>
      <p:bldP spid="19" grpId="0"/>
      <p:bldP spid="19" grpId="1"/>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39552" y="1597910"/>
            <a:ext cx="8229600" cy="5229225"/>
          </a:xfrm>
        </p:spPr>
        <p:txBody>
          <a:bodyPr>
            <a:normAutofit/>
          </a:bodyPr>
          <a:lstStyle/>
          <a:p>
            <a:pPr algn="just"/>
            <a:r>
              <a:rPr lang="vi-VN" sz="4400" dirty="0">
                <a:latin typeface="+mj-lt"/>
              </a:rPr>
              <a:t>Ta thực hiện phép tính: </a:t>
            </a:r>
          </a:p>
          <a:p>
            <a:pPr algn="just"/>
            <a:r>
              <a:rPr lang="vi-VN" sz="4400" dirty="0">
                <a:latin typeface="+mj-lt"/>
              </a:rPr>
              <a:t>Ta có:</a:t>
            </a:r>
          </a:p>
          <a:p>
            <a:pPr marL="0" indent="0" algn="just">
              <a:buNone/>
            </a:pPr>
            <a:endParaRPr lang="en-US" sz="4400" dirty="0">
              <a:latin typeface="+mj-lt"/>
            </a:endParaRPr>
          </a:p>
          <a:p>
            <a:pPr marL="0" indent="0" algn="just">
              <a:buNone/>
            </a:pPr>
            <a:endParaRPr lang="en-US" sz="4400" dirty="0">
              <a:latin typeface="+mj-lt"/>
            </a:endParaRPr>
          </a:p>
        </p:txBody>
      </p:sp>
      <mc:AlternateContent xmlns:mc="http://schemas.openxmlformats.org/markup-compatibility/2006" xmlns:a14="http://schemas.microsoft.com/office/drawing/2010/main">
        <mc:Choice Requires="a14">
          <p:sp>
            <p:nvSpPr>
              <p:cNvPr id="3" name="TextBox 2"/>
              <p:cNvSpPr txBox="1"/>
              <p:nvPr/>
            </p:nvSpPr>
            <p:spPr>
              <a:xfrm>
                <a:off x="5940152" y="1412776"/>
                <a:ext cx="1944216" cy="1880579"/>
              </a:xfrm>
              <a:prstGeom prst="rect">
                <a:avLst/>
              </a:prstGeom>
              <a:noFill/>
            </p:spPr>
            <p:txBody>
              <a:bodyPr wrap="square" rtlCol="0">
                <a:spAutoFit/>
              </a:bodyPr>
              <a:lstStyle/>
              <a:p>
                <a:pPr algn="ctr"/>
                <a14:m>
                  <m:oMath xmlns:m="http://schemas.openxmlformats.org/officeDocument/2006/math">
                    <m:f>
                      <m:fPr>
                        <m:ctrlPr>
                          <a:rPr lang="vi-VN" sz="4800" i="1">
                            <a:latin typeface="Cambria Math"/>
                          </a:rPr>
                        </m:ctrlPr>
                      </m:fPr>
                      <m:num>
                        <m:r>
                          <a:rPr lang="vi-VN" sz="4800" i="1">
                            <a:latin typeface="Cambria Math"/>
                          </a:rPr>
                          <m:t>3</m:t>
                        </m:r>
                      </m:num>
                      <m:den>
                        <m:r>
                          <a:rPr lang="vi-VN" sz="4800" i="1">
                            <a:latin typeface="Cambria Math"/>
                          </a:rPr>
                          <m:t>8</m:t>
                        </m:r>
                      </m:den>
                    </m:f>
                  </m:oMath>
                </a14:m>
                <a:r>
                  <a:rPr lang="vi-VN" sz="4800"/>
                  <a:t> + </a:t>
                </a:r>
                <a14:m>
                  <m:oMath xmlns:m="http://schemas.openxmlformats.org/officeDocument/2006/math">
                    <m:f>
                      <m:fPr>
                        <m:ctrlPr>
                          <a:rPr lang="vi-VN" sz="4800" i="1">
                            <a:latin typeface="Cambria Math"/>
                          </a:rPr>
                        </m:ctrlPr>
                      </m:fPr>
                      <m:num>
                        <m:r>
                          <a:rPr lang="vi-VN" sz="4800" i="1">
                            <a:latin typeface="Cambria Math"/>
                          </a:rPr>
                          <m:t>2</m:t>
                        </m:r>
                      </m:num>
                      <m:den>
                        <m:r>
                          <a:rPr lang="vi-VN" sz="4800" i="1">
                            <a:latin typeface="Cambria Math"/>
                          </a:rPr>
                          <m:t>8</m:t>
                        </m:r>
                      </m:den>
                    </m:f>
                  </m:oMath>
                </a14:m>
                <a:r>
                  <a:rPr lang="vi-VN" sz="4800"/>
                  <a:t> </a:t>
                </a:r>
              </a:p>
              <a:p>
                <a:pPr algn="ctr"/>
                <a:endParaRPr lang="en-US" sz="4800"/>
              </a:p>
            </p:txBody>
          </p:sp>
        </mc:Choice>
        <mc:Fallback xmlns="">
          <p:sp>
            <p:nvSpPr>
              <p:cNvPr id="3" name="TextBox 2"/>
              <p:cNvSpPr txBox="1">
                <a:spLocks noRot="1" noChangeAspect="1" noMove="1" noResize="1" noEditPoints="1" noAdjustHandles="1" noChangeArrowheads="1" noChangeShapeType="1" noTextEdit="1"/>
              </p:cNvSpPr>
              <p:nvPr/>
            </p:nvSpPr>
            <p:spPr>
              <a:xfrm>
                <a:off x="5940152" y="1412776"/>
                <a:ext cx="1944216" cy="1880579"/>
              </a:xfrm>
              <a:prstGeom prst="rect">
                <a:avLst/>
              </a:prstGeom>
              <a:blipFill rotWithShape="1">
                <a:blip r:embed="rId2"/>
                <a:stretch>
                  <a:fillRect t="-6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95736" y="3595991"/>
                <a:ext cx="1944216" cy="1273169"/>
              </a:xfrm>
              <a:prstGeom prst="rect">
                <a:avLst/>
              </a:prstGeom>
              <a:noFill/>
            </p:spPr>
            <p:txBody>
              <a:bodyPr wrap="square" rtlCol="0">
                <a:spAutoFit/>
              </a:bodyPr>
              <a:lstStyle/>
              <a:p>
                <a:pPr algn="ctr"/>
                <a:r>
                  <a:rPr lang="vi-VN" sz="5400"/>
                  <a:t>= </a:t>
                </a:r>
                <a14:m>
                  <m:oMath xmlns:m="http://schemas.openxmlformats.org/officeDocument/2006/math">
                    <m:f>
                      <m:fPr>
                        <m:ctrlPr>
                          <a:rPr lang="vi-VN" sz="5400" i="1">
                            <a:latin typeface="Cambria Math"/>
                          </a:rPr>
                        </m:ctrlPr>
                      </m:fPr>
                      <m:num>
                        <m:r>
                          <a:rPr lang="vi-VN" sz="5400" i="1">
                            <a:latin typeface="Cambria Math"/>
                          </a:rPr>
                          <m:t>3+2</m:t>
                        </m:r>
                      </m:num>
                      <m:den>
                        <m:r>
                          <a:rPr lang="vi-VN" sz="5400" b="1" i="1" smtClean="0">
                            <a:solidFill>
                              <a:srgbClr val="FF0000"/>
                            </a:solidFill>
                            <a:latin typeface="Cambria Math"/>
                          </a:rPr>
                          <m:t>𝟖</m:t>
                        </m:r>
                      </m:den>
                    </m:f>
                  </m:oMath>
                </a14:m>
                <a:endParaRPr lang="en-US" sz="5400"/>
              </a:p>
            </p:txBody>
          </p:sp>
        </mc:Choice>
        <mc:Fallback xmlns="">
          <p:sp>
            <p:nvSpPr>
              <p:cNvPr id="6" name="TextBox 5"/>
              <p:cNvSpPr txBox="1">
                <a:spLocks noRot="1" noChangeAspect="1" noMove="1" noResize="1" noEditPoints="1" noAdjustHandles="1" noChangeArrowheads="1" noChangeShapeType="1" noTextEdit="1"/>
              </p:cNvSpPr>
              <p:nvPr/>
            </p:nvSpPr>
            <p:spPr>
              <a:xfrm>
                <a:off x="2195736" y="3595991"/>
                <a:ext cx="1944216" cy="1273169"/>
              </a:xfrm>
              <a:prstGeom prst="rect">
                <a:avLst/>
              </a:prstGeom>
              <a:blipFill rotWithShape="1">
                <a:blip r:embed="rId3"/>
                <a:stretch>
                  <a:fillRect l="-10658" t="-1435" b="-129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39552" y="3556861"/>
                <a:ext cx="1944216" cy="2104166"/>
              </a:xfrm>
              <a:prstGeom prst="rect">
                <a:avLst/>
              </a:prstGeom>
              <a:noFill/>
            </p:spPr>
            <p:txBody>
              <a:bodyPr wrap="square" rtlCol="0">
                <a:spAutoFit/>
              </a:bodyPr>
              <a:lstStyle/>
              <a:p>
                <a:pPr algn="ctr"/>
                <a14:m>
                  <m:oMath xmlns:m="http://schemas.openxmlformats.org/officeDocument/2006/math">
                    <m:f>
                      <m:fPr>
                        <m:ctrlPr>
                          <a:rPr lang="vi-VN" sz="5400" i="1">
                            <a:latin typeface="Cambria Math"/>
                          </a:rPr>
                        </m:ctrlPr>
                      </m:fPr>
                      <m:num>
                        <m:r>
                          <a:rPr lang="vi-VN" sz="5400" i="1">
                            <a:latin typeface="Cambria Math"/>
                          </a:rPr>
                          <m:t>3</m:t>
                        </m:r>
                      </m:num>
                      <m:den>
                        <m:r>
                          <a:rPr lang="vi-VN" sz="5400" i="1">
                            <a:latin typeface="Cambria Math"/>
                          </a:rPr>
                          <m:t>8</m:t>
                        </m:r>
                      </m:den>
                    </m:f>
                  </m:oMath>
                </a14:m>
                <a:r>
                  <a:rPr lang="vi-VN" sz="5400"/>
                  <a:t> + </a:t>
                </a:r>
                <a14:m>
                  <m:oMath xmlns:m="http://schemas.openxmlformats.org/officeDocument/2006/math">
                    <m:f>
                      <m:fPr>
                        <m:ctrlPr>
                          <a:rPr lang="vi-VN" sz="5400" i="1">
                            <a:latin typeface="Cambria Math"/>
                          </a:rPr>
                        </m:ctrlPr>
                      </m:fPr>
                      <m:num>
                        <m:r>
                          <a:rPr lang="vi-VN" sz="5400" i="1">
                            <a:latin typeface="Cambria Math"/>
                          </a:rPr>
                          <m:t>2</m:t>
                        </m:r>
                      </m:num>
                      <m:den>
                        <m:r>
                          <a:rPr lang="vi-VN" sz="5400" i="1">
                            <a:latin typeface="Cambria Math"/>
                          </a:rPr>
                          <m:t>8</m:t>
                        </m:r>
                      </m:den>
                    </m:f>
                  </m:oMath>
                </a14:m>
                <a:r>
                  <a:rPr lang="vi-VN" sz="5400"/>
                  <a:t> </a:t>
                </a:r>
              </a:p>
              <a:p>
                <a:pPr algn="ctr"/>
                <a:endParaRPr lang="en-US" sz="5400"/>
              </a:p>
            </p:txBody>
          </p:sp>
        </mc:Choice>
        <mc:Fallback xmlns="">
          <p:sp>
            <p:nvSpPr>
              <p:cNvPr id="7" name="TextBox 6"/>
              <p:cNvSpPr txBox="1">
                <a:spLocks noRot="1" noChangeAspect="1" noMove="1" noResize="1" noEditPoints="1" noAdjustHandles="1" noChangeArrowheads="1" noChangeShapeType="1" noTextEdit="1"/>
              </p:cNvSpPr>
              <p:nvPr/>
            </p:nvSpPr>
            <p:spPr>
              <a:xfrm>
                <a:off x="539552" y="3556861"/>
                <a:ext cx="1944216" cy="2104166"/>
              </a:xfrm>
              <a:prstGeom prst="rect">
                <a:avLst/>
              </a:prstGeom>
              <a:blipFill rotWithShape="1">
                <a:blip r:embed="rId4"/>
                <a:stretch>
                  <a:fillRect t="-8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582961" y="3590059"/>
                <a:ext cx="1944216" cy="1305294"/>
              </a:xfrm>
              <a:prstGeom prst="rect">
                <a:avLst/>
              </a:prstGeom>
              <a:noFill/>
            </p:spPr>
            <p:txBody>
              <a:bodyPr wrap="square" rtlCol="0">
                <a:spAutoFit/>
              </a:bodyPr>
              <a:lstStyle/>
              <a:p>
                <a:pPr algn="ctr"/>
                <a:r>
                  <a:rPr lang="vi-VN" sz="5400"/>
                  <a:t>= </a:t>
                </a:r>
                <a14:m>
                  <m:oMath xmlns:m="http://schemas.openxmlformats.org/officeDocument/2006/math">
                    <m:f>
                      <m:fPr>
                        <m:ctrlPr>
                          <a:rPr lang="vi-VN" sz="5400" b="1" i="1" smtClean="0">
                            <a:solidFill>
                              <a:srgbClr val="0070C0"/>
                            </a:solidFill>
                            <a:latin typeface="Cambria Math"/>
                          </a:rPr>
                        </m:ctrlPr>
                      </m:fPr>
                      <m:num>
                        <m:r>
                          <a:rPr lang="vi-VN" sz="5400" b="1" i="1" smtClean="0">
                            <a:solidFill>
                              <a:srgbClr val="0070C0"/>
                            </a:solidFill>
                            <a:latin typeface="Cambria Math"/>
                          </a:rPr>
                          <m:t>𝟓</m:t>
                        </m:r>
                      </m:num>
                      <m:den>
                        <m:r>
                          <a:rPr lang="vi-VN" sz="5400" b="1" i="1">
                            <a:solidFill>
                              <a:srgbClr val="0070C0"/>
                            </a:solidFill>
                            <a:latin typeface="Cambria Math"/>
                          </a:rPr>
                          <m:t>𝟖</m:t>
                        </m:r>
                      </m:den>
                    </m:f>
                  </m:oMath>
                </a14:m>
                <a:endParaRPr lang="en-US" sz="5400" b="1"/>
              </a:p>
            </p:txBody>
          </p:sp>
        </mc:Choice>
        <mc:Fallback xmlns="">
          <p:sp>
            <p:nvSpPr>
              <p:cNvPr id="9" name="TextBox 8"/>
              <p:cNvSpPr txBox="1">
                <a:spLocks noRot="1" noChangeAspect="1" noMove="1" noResize="1" noEditPoints="1" noAdjustHandles="1" noChangeArrowheads="1" noChangeShapeType="1" noTextEdit="1"/>
              </p:cNvSpPr>
              <p:nvPr/>
            </p:nvSpPr>
            <p:spPr>
              <a:xfrm>
                <a:off x="3582961" y="3590059"/>
                <a:ext cx="1944216" cy="1305294"/>
              </a:xfrm>
              <a:prstGeom prst="rect">
                <a:avLst/>
              </a:prstGeom>
              <a:blipFill rotWithShape="1">
                <a:blip r:embed="rId5"/>
                <a:stretch>
                  <a:fillRect b="-130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39552" y="3573016"/>
                <a:ext cx="1944216" cy="2104166"/>
              </a:xfrm>
              <a:prstGeom prst="rect">
                <a:avLst/>
              </a:prstGeom>
              <a:noFill/>
            </p:spPr>
            <p:txBody>
              <a:bodyPr wrap="square" rtlCol="0">
                <a:spAutoFit/>
              </a:bodyPr>
              <a:lstStyle/>
              <a:p>
                <a:pPr algn="ctr"/>
                <a14:m>
                  <m:oMath xmlns:m="http://schemas.openxmlformats.org/officeDocument/2006/math">
                    <m:f>
                      <m:fPr>
                        <m:ctrlPr>
                          <a:rPr lang="vi-VN" sz="5400" i="1">
                            <a:latin typeface="Cambria Math"/>
                          </a:rPr>
                        </m:ctrlPr>
                      </m:fPr>
                      <m:num>
                        <m:r>
                          <a:rPr lang="vi-VN" sz="5400" i="1">
                            <a:latin typeface="Cambria Math"/>
                          </a:rPr>
                          <m:t>3</m:t>
                        </m:r>
                      </m:num>
                      <m:den>
                        <m:r>
                          <a:rPr lang="vi-VN" sz="5400" b="1" i="1" smtClean="0">
                            <a:solidFill>
                              <a:srgbClr val="FF0000"/>
                            </a:solidFill>
                            <a:latin typeface="Cambria Math"/>
                          </a:rPr>
                          <m:t>𝟖</m:t>
                        </m:r>
                      </m:den>
                    </m:f>
                  </m:oMath>
                </a14:m>
                <a:r>
                  <a:rPr lang="vi-VN" sz="5400"/>
                  <a:t> + </a:t>
                </a:r>
                <a14:m>
                  <m:oMath xmlns:m="http://schemas.openxmlformats.org/officeDocument/2006/math">
                    <m:f>
                      <m:fPr>
                        <m:ctrlPr>
                          <a:rPr lang="vi-VN" sz="5400" i="1">
                            <a:latin typeface="Cambria Math"/>
                          </a:rPr>
                        </m:ctrlPr>
                      </m:fPr>
                      <m:num>
                        <m:r>
                          <a:rPr lang="vi-VN" sz="5400" i="1">
                            <a:latin typeface="Cambria Math"/>
                          </a:rPr>
                          <m:t>2</m:t>
                        </m:r>
                      </m:num>
                      <m:den>
                        <m:r>
                          <a:rPr lang="vi-VN" sz="5400" b="1" i="1" smtClean="0">
                            <a:solidFill>
                              <a:srgbClr val="FF0000"/>
                            </a:solidFill>
                            <a:latin typeface="Cambria Math"/>
                          </a:rPr>
                          <m:t>𝟖</m:t>
                        </m:r>
                      </m:den>
                    </m:f>
                  </m:oMath>
                </a14:m>
                <a:r>
                  <a:rPr lang="vi-VN" sz="5400"/>
                  <a:t> </a:t>
                </a:r>
              </a:p>
              <a:p>
                <a:pPr algn="ctr"/>
                <a:endParaRPr lang="en-US" sz="5400"/>
              </a:p>
            </p:txBody>
          </p:sp>
        </mc:Choice>
        <mc:Fallback xmlns="">
          <p:sp>
            <p:nvSpPr>
              <p:cNvPr id="16" name="TextBox 15"/>
              <p:cNvSpPr txBox="1">
                <a:spLocks noRot="1" noChangeAspect="1" noMove="1" noResize="1" noEditPoints="1" noAdjustHandles="1" noChangeArrowheads="1" noChangeShapeType="1" noTextEdit="1"/>
              </p:cNvSpPr>
              <p:nvPr/>
            </p:nvSpPr>
            <p:spPr>
              <a:xfrm>
                <a:off x="539552" y="3573016"/>
                <a:ext cx="1944216" cy="2104166"/>
              </a:xfrm>
              <a:prstGeom prst="rect">
                <a:avLst/>
              </a:prstGeom>
              <a:blipFill rotWithShape="1">
                <a:blip r:embed="rId6"/>
                <a:stretch>
                  <a:fillRect t="-870"/>
                </a:stretch>
              </a:blipFill>
            </p:spPr>
            <p:txBody>
              <a:bodyPr/>
              <a:lstStyle/>
              <a:p>
                <a:r>
                  <a:rPr lang="en-US">
                    <a:noFill/>
                  </a:rPr>
                  <a:t> </a:t>
                </a:r>
              </a:p>
            </p:txBody>
          </p:sp>
        </mc:Fallback>
      </mc:AlternateContent>
    </p:spTree>
    <p:extLst>
      <p:ext uri="{BB962C8B-B14F-4D97-AF65-F5344CB8AC3E}">
        <p14:creationId xmlns:p14="http://schemas.microsoft.com/office/powerpoint/2010/main" val="15354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ircle(in)">
                                      <p:cBhvr>
                                        <p:cTn id="31" dur="20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628775"/>
            <a:ext cx="8723313" cy="4525963"/>
          </a:xfrm>
        </p:spPr>
        <p:txBody>
          <a:bodyPr>
            <a:normAutofit/>
          </a:bodyPr>
          <a:lstStyle/>
          <a:p>
            <a:pPr marL="0" indent="0" algn="ctr">
              <a:buNone/>
            </a:pPr>
            <a:r>
              <a:rPr lang="vi-VN" sz="4000" b="1">
                <a:solidFill>
                  <a:srgbClr val="FF0000"/>
                </a:solidFill>
                <a:latin typeface="+mj-lt"/>
              </a:rPr>
              <a:t>Quy tắc cộng hai phân số cùng mẫu số</a:t>
            </a:r>
            <a:endParaRPr lang="en-US" sz="4000" b="1">
              <a:solidFill>
                <a:srgbClr val="FF0000"/>
              </a:solidFill>
              <a:latin typeface="+mj-lt"/>
            </a:endParaRPr>
          </a:p>
        </p:txBody>
      </p:sp>
      <p:sp>
        <p:nvSpPr>
          <p:cNvPr id="3" name="Horizontal Scroll 2"/>
          <p:cNvSpPr/>
          <p:nvPr/>
        </p:nvSpPr>
        <p:spPr>
          <a:xfrm>
            <a:off x="683568" y="2276872"/>
            <a:ext cx="7704856" cy="3888432"/>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vi-VN" sz="4000" b="1" i="1">
                <a:latin typeface="+mj-lt"/>
              </a:rPr>
              <a:t>Muốn cộng hai phân số cùng mẫu số, ta cộng hai tử số với nhau và giữ nguyên mẫu số.</a:t>
            </a:r>
            <a:endParaRPr lang="en-US" sz="4000" b="1" i="1">
              <a:latin typeface="+mj-lt"/>
            </a:endParaRPr>
          </a:p>
        </p:txBody>
      </p:sp>
    </p:spTree>
    <p:extLst>
      <p:ext uri="{BB962C8B-B14F-4D97-AF65-F5344CB8AC3E}">
        <p14:creationId xmlns:p14="http://schemas.microsoft.com/office/powerpoint/2010/main" val="87162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3)">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749</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CHÀO MỪNG CÁC EM HỌC SINH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QUÝ CÔ  VÀ CÁC EM HỌC SINH !</dc:title>
  <dc:creator>AutoBVT</dc:creator>
  <cp:lastModifiedBy>Admin</cp:lastModifiedBy>
  <cp:revision>65</cp:revision>
  <dcterms:created xsi:type="dcterms:W3CDTF">2021-03-08T20:23:51Z</dcterms:created>
  <dcterms:modified xsi:type="dcterms:W3CDTF">2021-12-18T07:37:22Z</dcterms:modified>
</cp:coreProperties>
</file>